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87" r:id="rId2"/>
    <p:sldId id="328" r:id="rId3"/>
    <p:sldId id="305" r:id="rId4"/>
    <p:sldId id="258" r:id="rId5"/>
    <p:sldId id="259" r:id="rId6"/>
    <p:sldId id="260" r:id="rId7"/>
    <p:sldId id="261" r:id="rId8"/>
    <p:sldId id="303" r:id="rId9"/>
    <p:sldId id="263" r:id="rId10"/>
    <p:sldId id="264" r:id="rId11"/>
    <p:sldId id="265" r:id="rId12"/>
    <p:sldId id="266" r:id="rId13"/>
    <p:sldId id="267" r:id="rId14"/>
    <p:sldId id="268" r:id="rId15"/>
    <p:sldId id="312" r:id="rId16"/>
    <p:sldId id="322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329" r:id="rId25"/>
    <p:sldId id="278" r:id="rId26"/>
    <p:sldId id="279" r:id="rId27"/>
    <p:sldId id="280" r:id="rId28"/>
    <p:sldId id="281" r:id="rId29"/>
    <p:sldId id="308" r:id="rId30"/>
    <p:sldId id="311" r:id="rId31"/>
    <p:sldId id="310" r:id="rId32"/>
    <p:sldId id="319" r:id="rId33"/>
    <p:sldId id="320" r:id="rId34"/>
    <p:sldId id="321" r:id="rId35"/>
    <p:sldId id="316" r:id="rId36"/>
    <p:sldId id="327" r:id="rId37"/>
    <p:sldId id="284" r:id="rId38"/>
    <p:sldId id="286" r:id="rId39"/>
    <p:sldId id="313" r:id="rId4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BE0E5"/>
          </a:solidFill>
        </a:fill>
      </a:tcStyle>
    </a:wholeTbl>
    <a:band2H>
      <a:tcTxStyle/>
      <a:tcStyle>
        <a:tcBdr/>
        <a:fill>
          <a:solidFill>
            <a:srgbClr val="E7F0F2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BE1D0"/>
          </a:solidFill>
        </a:fill>
      </a:tcStyle>
    </a:wholeTbl>
    <a:band2H>
      <a:tcTxStyle/>
      <a:tcStyle>
        <a:tcBdr/>
        <a:fill>
          <a:solidFill>
            <a:srgbClr val="E7F0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CDCA"/>
          </a:solidFill>
        </a:fill>
      </a:tcStyle>
    </a:wholeTbl>
    <a:band2H>
      <a:tcTxStyle/>
      <a:tcStyle>
        <a:tcBdr/>
        <a:fill>
          <a:solidFill>
            <a:srgbClr val="F8E8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10" autoAdjust="0"/>
    <p:restoredTop sz="50000" autoAdjust="0"/>
  </p:normalViewPr>
  <p:slideViewPr>
    <p:cSldViewPr snapToGrid="0" snapToObjects="1">
      <p:cViewPr varScale="1">
        <p:scale>
          <a:sx n="79" d="100"/>
          <a:sy n="79" d="100"/>
        </p:scale>
        <p:origin x="158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52297"/>
          <c:y val="0.05091"/>
          <c:w val="0.775734"/>
          <c:h val="0.788808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Blue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Q4 </c:v>
                </c:pt>
                <c:pt idx="1">
                  <c:v>Q3 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3.5</c:v>
                </c:pt>
                <c:pt idx="2">
                  <c:v>2.5</c:v>
                </c:pt>
                <c:pt idx="3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Q4 </c:v>
                </c:pt>
                <c:pt idx="1">
                  <c:v>Q3 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2.8</c:v>
                </c:pt>
                <c:pt idx="1">
                  <c:v>1.8</c:v>
                </c:pt>
                <c:pt idx="2">
                  <c:v>4.4</c:v>
                </c:pt>
                <c:pt idx="3">
                  <c:v>2.4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Green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Q4 </c:v>
                </c:pt>
                <c:pt idx="1">
                  <c:v>Q3 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5.0</c:v>
                </c:pt>
                <c:pt idx="1">
                  <c:v>3.0</c:v>
                </c:pt>
                <c:pt idx="2">
                  <c:v>2.0</c:v>
                </c:pt>
                <c:pt idx="3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59054144"/>
        <c:axId val="-2101144064"/>
      </c:barChart>
      <c:catAx>
        <c:axId val="2059054144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333333"/>
                </a:solidFill>
                <a:latin typeface="Source Sans Pro Light"/>
              </a:defRPr>
            </a:pPr>
            <a:endParaRPr lang="en-US"/>
          </a:p>
        </c:txPr>
        <c:crossAx val="-2101144064"/>
        <c:crosses val="autoZero"/>
        <c:auto val="1"/>
        <c:lblAlgn val="ctr"/>
        <c:lblOffset val="100"/>
        <c:noMultiLvlLbl val="1"/>
      </c:catAx>
      <c:valAx>
        <c:axId val="-2101144064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808080"/>
              </a:solidFill>
              <a:prstDash val="solid"/>
              <a:bevel/>
            </a:ln>
          </c:spPr>
        </c:majorGridlines>
        <c:title>
          <c:tx>
            <c:rich>
              <a:bodyPr rot="0"/>
              <a:lstStyle/>
              <a:p>
                <a:pPr>
                  <a:defRPr sz="1200" b="0" i="0" u="none" strike="noStrike">
                    <a:solidFill>
                      <a:srgbClr val="333333"/>
                    </a:solidFill>
                    <a:latin typeface="Source Sans Pro Light"/>
                  </a:defRPr>
                </a:pPr>
                <a:r>
                  <a:rPr sz="1200" b="0" i="0" u="none" strike="noStrike">
                    <a:solidFill>
                      <a:srgbClr val="333333"/>
                    </a:solidFill>
                    <a:latin typeface="Source Sans Pro Light"/>
                  </a:rPr>
                  <a:t>Title</a:t>
                </a:r>
              </a:p>
            </c:rich>
          </c:tx>
          <c:overlay val="1"/>
        </c:title>
        <c:numFmt formatCode="0%" sourceLinked="0"/>
        <c:majorTickMark val="none"/>
        <c:minorTickMark val="none"/>
        <c:tickLblPos val="high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333333"/>
                </a:solidFill>
                <a:latin typeface="Source Sans Pro Light"/>
              </a:defRPr>
            </a:pPr>
            <a:endParaRPr lang="en-US"/>
          </a:p>
        </c:txPr>
        <c:crossAx val="2059054144"/>
        <c:crosses val="autoZero"/>
        <c:crossBetween val="between"/>
        <c:majorUnit val="0.25"/>
        <c:minorUnit val="0.12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863223"/>
          <c:y val="0.358784"/>
          <c:w val="0.136777"/>
          <c:h val="0.17773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200" b="0" i="0" u="none" strike="noStrike">
              <a:solidFill>
                <a:srgbClr val="333333"/>
              </a:solidFill>
              <a:latin typeface="Source Sans Pro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32491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B7C4FBC-5220-9747-9139-414F213DFDA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08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410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13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885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700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49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447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927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003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578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61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80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67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09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871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97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17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625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41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5593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87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885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684638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70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79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2"/>
              <a:buNone/>
              <a:tabLst/>
              <a:defRPr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2507205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74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557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8992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7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12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738477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350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637358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0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2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705556" y="1307206"/>
            <a:ext cx="8240890" cy="2366307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689592" y="3673512"/>
            <a:ext cx="6400801" cy="95699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  <a:lvl2pPr marL="0" indent="45720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lvl2pPr>
            <a:lvl3pPr marL="0" indent="91440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lvl3pPr>
            <a:lvl4pPr marL="0" indent="137160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lvl4pPr>
            <a:lvl5pPr marL="0" indent="182880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946150" y="206375"/>
            <a:ext cx="7172325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000">
                <a:solidFill>
                  <a:srgbClr val="404040"/>
                </a:solidFill>
                <a:latin typeface="Newslab Thin"/>
                <a:ea typeface="Newslab Thin"/>
                <a:cs typeface="Newslab Thin"/>
                <a:sym typeface="Newslab Thin"/>
              </a:defRPr>
            </a:lvl1pPr>
          </a:lstStyle>
          <a:p>
            <a:pPr>
              <a:defRPr sz="3200">
                <a:latin typeface="Newslab Light"/>
                <a:ea typeface="Newslab Light"/>
                <a:cs typeface="Newslab Light"/>
                <a:sym typeface="Newslab Light"/>
              </a:defRPr>
            </a:pPr>
            <a:r>
              <a:rPr sz="4000">
                <a:latin typeface="Newslab Thin"/>
                <a:ea typeface="Newslab Thin"/>
                <a:cs typeface="Newslab Thin"/>
                <a:sym typeface="Newslab Thin"/>
              </a:rPr>
              <a:t>Use this Chart to Start</a:t>
            </a:r>
          </a:p>
        </p:txBody>
      </p:sp>
      <p:graphicFrame>
        <p:nvGraphicFramePr>
          <p:cNvPr id="98" name="Chart 98"/>
          <p:cNvGraphicFramePr/>
          <p:nvPr/>
        </p:nvGraphicFramePr>
        <p:xfrm>
          <a:off x="1216103" y="1154607"/>
          <a:ext cx="7285800" cy="374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9" name="image2.pdf" descr="databricks_logoTM_rgb_TM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862" y="4821237"/>
            <a:ext cx="1071564" cy="160338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1"/>
          <p:cNvGrpSpPr/>
          <p:nvPr/>
        </p:nvGrpSpPr>
        <p:grpSpPr>
          <a:xfrm>
            <a:off x="798513" y="946149"/>
            <a:ext cx="8208962" cy="3709989"/>
            <a:chOff x="0" y="0"/>
            <a:chExt cx="8208961" cy="3709988"/>
          </a:xfrm>
        </p:grpSpPr>
        <p:pic>
          <p:nvPicPr>
            <p:cNvPr id="107" name="image4.png" descr="01_FLASHLIGHT_exploratio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7625" y="41274"/>
              <a:ext cx="1092201" cy="1092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" name="image5.png" descr="02_CLOUDCLUSTER_managedclusters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39825" y="60324"/>
              <a:ext cx="1073150" cy="1073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" name="image6.png" descr="03_PIPELINE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65361" y="60324"/>
              <a:ext cx="1073151" cy="1073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0" name="image7.png" descr="04_THIRDPARTY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295650" y="60324"/>
              <a:ext cx="1082675" cy="10826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" name="image8.png" descr="05_UNIFIED_PLATFORM_knot.eps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770436" y="-1"/>
              <a:ext cx="1144589" cy="11445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" name="image9.png" descr="06_COMMUNITY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021386" y="119062"/>
              <a:ext cx="987426" cy="9874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" name="image10.png" descr="07_LIBRARIES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115175" y="80962"/>
              <a:ext cx="1093787" cy="10937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4" name="image11.png" descr="08_LOGO_BUG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808536" y="2478087"/>
              <a:ext cx="1073151" cy="1073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" name="image12.png" descr="09_EXPLORE_LANGU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1379537"/>
              <a:ext cx="1079501" cy="1079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" name="image13.png" descr="10_COLLABORAT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160462" y="1392237"/>
              <a:ext cx="989013" cy="9890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" name="image14.png" descr="11_CHART_visualize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306637" y="1446212"/>
              <a:ext cx="989013" cy="9890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" name="image15.png" descr="12_DASHBOARD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3344862" y="1435099"/>
              <a:ext cx="973138" cy="971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image16.png" descr="13_CLUSTERS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36512" y="2606675"/>
              <a:ext cx="1103314" cy="1103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image17.png" descr="14_WAND_PowerSpark.pn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155700" y="2608262"/>
              <a:ext cx="1047750" cy="1047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" name="image18.png" descr="15_IMPORT_CLOUD.pn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2284411" y="2606675"/>
              <a:ext cx="1035051" cy="1035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image19.png" descr="16_CALENDAR_schedule.pn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4865686" y="1447799"/>
              <a:ext cx="973139" cy="9747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" name="image20.png" descr="17_CHECKLIST_monitor.pn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6038849" y="1446212"/>
              <a:ext cx="1031876" cy="1031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4" name="Shape 124"/>
            <p:cNvSpPr/>
            <p:nvPr/>
          </p:nvSpPr>
          <p:spPr>
            <a:xfrm>
              <a:off x="230187" y="931862"/>
              <a:ext cx="63437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Exploration</a:t>
              </a:r>
            </a:p>
          </p:txBody>
        </p:sp>
        <p:sp>
          <p:nvSpPr>
            <p:cNvPr id="125" name="Shape 125"/>
            <p:cNvSpPr/>
            <p:nvPr/>
          </p:nvSpPr>
          <p:spPr>
            <a:xfrm>
              <a:off x="1160462" y="931862"/>
              <a:ext cx="92367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Managed Clusters</a:t>
              </a:r>
            </a:p>
          </p:txBody>
        </p:sp>
        <p:sp>
          <p:nvSpPr>
            <p:cNvPr id="126" name="Shape 126"/>
            <p:cNvSpPr/>
            <p:nvPr/>
          </p:nvSpPr>
          <p:spPr>
            <a:xfrm>
              <a:off x="2513011" y="931862"/>
              <a:ext cx="527166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Pipelines</a:t>
              </a:r>
            </a:p>
          </p:txBody>
        </p:sp>
        <p:sp>
          <p:nvSpPr>
            <p:cNvPr id="127" name="Shape 127"/>
            <p:cNvSpPr/>
            <p:nvPr/>
          </p:nvSpPr>
          <p:spPr>
            <a:xfrm>
              <a:off x="3422650" y="931862"/>
              <a:ext cx="73717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3</a:t>
              </a:r>
              <a:r>
                <a:rPr sz="900" baseline="300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rd</a:t>
              </a:r>
              <a:r>
                <a: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 Party Apps</a:t>
              </a:r>
            </a:p>
          </p:txBody>
        </p:sp>
        <p:sp>
          <p:nvSpPr>
            <p:cNvPr id="128" name="Shape 128"/>
            <p:cNvSpPr/>
            <p:nvPr/>
          </p:nvSpPr>
          <p:spPr>
            <a:xfrm>
              <a:off x="6151561" y="931862"/>
              <a:ext cx="64832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Community</a:t>
              </a:r>
            </a:p>
          </p:txBody>
        </p:sp>
        <p:sp>
          <p:nvSpPr>
            <p:cNvPr id="129" name="Shape 129"/>
            <p:cNvSpPr/>
            <p:nvPr/>
          </p:nvSpPr>
          <p:spPr>
            <a:xfrm>
              <a:off x="298450" y="3411537"/>
              <a:ext cx="47355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Clusters</a:t>
              </a:r>
            </a:p>
          </p:txBody>
        </p:sp>
        <p:sp>
          <p:nvSpPr>
            <p:cNvPr id="130" name="Shape 130"/>
            <p:cNvSpPr/>
            <p:nvPr/>
          </p:nvSpPr>
          <p:spPr>
            <a:xfrm>
              <a:off x="6138861" y="2270125"/>
              <a:ext cx="821488" cy="23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Monitor Results</a:t>
              </a:r>
            </a:p>
          </p:txBody>
        </p:sp>
        <p:sp>
          <p:nvSpPr>
            <p:cNvPr id="131" name="Shape 131"/>
            <p:cNvSpPr/>
            <p:nvPr/>
          </p:nvSpPr>
          <p:spPr>
            <a:xfrm>
              <a:off x="4808536" y="2270125"/>
              <a:ext cx="1062318" cy="23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Schedule Workflows </a:t>
              </a:r>
            </a:p>
          </p:txBody>
        </p:sp>
        <p:sp>
          <p:nvSpPr>
            <p:cNvPr id="132" name="Shape 132"/>
            <p:cNvSpPr/>
            <p:nvPr/>
          </p:nvSpPr>
          <p:spPr>
            <a:xfrm>
              <a:off x="2460625" y="3408362"/>
              <a:ext cx="65872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Import Data</a:t>
              </a:r>
            </a:p>
          </p:txBody>
        </p:sp>
        <p:sp>
          <p:nvSpPr>
            <p:cNvPr id="133" name="Shape 133"/>
            <p:cNvSpPr/>
            <p:nvPr/>
          </p:nvSpPr>
          <p:spPr>
            <a:xfrm>
              <a:off x="1214437" y="3411537"/>
              <a:ext cx="799085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Power of Spark</a:t>
              </a:r>
            </a:p>
          </p:txBody>
        </p:sp>
        <p:sp>
          <p:nvSpPr>
            <p:cNvPr id="134" name="Shape 134"/>
            <p:cNvSpPr/>
            <p:nvPr/>
          </p:nvSpPr>
          <p:spPr>
            <a:xfrm>
              <a:off x="1258887" y="2259012"/>
              <a:ext cx="644665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Collaborate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3565525" y="2259012"/>
              <a:ext cx="45058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Publish</a:t>
              </a:r>
            </a:p>
          </p:txBody>
        </p:sp>
        <p:sp>
          <p:nvSpPr>
            <p:cNvPr id="136" name="Shape 136"/>
            <p:cNvSpPr/>
            <p:nvPr/>
          </p:nvSpPr>
          <p:spPr>
            <a:xfrm>
              <a:off x="2538411" y="2259012"/>
              <a:ext cx="50327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Visualize</a:t>
              </a:r>
            </a:p>
          </p:txBody>
        </p:sp>
        <p:sp>
          <p:nvSpPr>
            <p:cNvPr id="137" name="Shape 137"/>
            <p:cNvSpPr/>
            <p:nvPr/>
          </p:nvSpPr>
          <p:spPr>
            <a:xfrm>
              <a:off x="220662" y="2259012"/>
              <a:ext cx="558140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Language</a:t>
              </a:r>
            </a:p>
          </p:txBody>
        </p:sp>
        <p:sp>
          <p:nvSpPr>
            <p:cNvPr id="138" name="Shape 138"/>
            <p:cNvSpPr/>
            <p:nvPr/>
          </p:nvSpPr>
          <p:spPr>
            <a:xfrm>
              <a:off x="7405686" y="931862"/>
              <a:ext cx="500419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Libraries</a:t>
              </a:r>
            </a:p>
          </p:txBody>
        </p:sp>
        <p:sp>
          <p:nvSpPr>
            <p:cNvPr id="139" name="Shape 139"/>
            <p:cNvSpPr/>
            <p:nvPr/>
          </p:nvSpPr>
          <p:spPr>
            <a:xfrm>
              <a:off x="4902199" y="931862"/>
              <a:ext cx="862750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Unified Platform</a:t>
              </a:r>
            </a:p>
          </p:txBody>
        </p:sp>
        <p:sp>
          <p:nvSpPr>
            <p:cNvPr id="140" name="Shape 140"/>
            <p:cNvSpPr/>
            <p:nvPr/>
          </p:nvSpPr>
          <p:spPr>
            <a:xfrm>
              <a:off x="5076824" y="3355975"/>
              <a:ext cx="537910" cy="23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900">
                  <a:solidFill>
                    <a:srgbClr val="404040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Logo Bug</a:t>
              </a:r>
            </a:p>
          </p:txBody>
        </p:sp>
      </p:grpSp>
      <p:pic>
        <p:nvPicPr>
          <p:cNvPr id="142" name="image2.pdf" descr="databricks_logoTM_rgb_TM.eps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69862" y="4821237"/>
            <a:ext cx="1071564" cy="16033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946150" y="69850"/>
            <a:ext cx="7172325" cy="11303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sing Fram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21.pdf" descr="databricks_logoTM_rev_CMYK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4937" y="4484687"/>
            <a:ext cx="2235201" cy="33496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903110" y="1598391"/>
            <a:ext cx="7739945" cy="1248836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903110" y="2717006"/>
            <a:ext cx="6349824" cy="666442"/>
          </a:xfrm>
          <a:prstGeom prst="rect">
            <a:avLst/>
          </a:prstGeom>
        </p:spPr>
        <p:txBody>
          <a:bodyPr/>
          <a:lstStyle>
            <a:lvl1pPr marL="0" indent="0">
              <a:defRPr>
                <a:solidFill>
                  <a:srgbClr val="FFFFFF"/>
                </a:solidFill>
              </a:defRPr>
            </a:lvl1pPr>
            <a:lvl2pPr marL="0" indent="457200">
              <a:buSzTx/>
              <a:buNone/>
              <a:defRPr>
                <a:solidFill>
                  <a:srgbClr val="FFFFFF"/>
                </a:solidFill>
              </a:defRPr>
            </a:lvl2pPr>
            <a:lvl3pPr marL="0" indent="914400">
              <a:buSz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Sz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bricks_logoTM_rev_CMYK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38" y="4484688"/>
            <a:ext cx="22352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5556" y="1558774"/>
            <a:ext cx="8240889" cy="1863171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5400" b="0" i="0" baseline="0">
                <a:solidFill>
                  <a:schemeClr val="bg1"/>
                </a:solidFill>
                <a:latin typeface="Newslab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593" y="4176647"/>
            <a:ext cx="6400800" cy="4538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Source Sans Pr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7742" y="4563527"/>
            <a:ext cx="6446838" cy="4434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  <a:latin typeface="Source Sans Pro 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78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2.pdf" descr="databricks_logoTM_rgb_TM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62" y="4821237"/>
            <a:ext cx="1071564" cy="16033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169862" y="0"/>
            <a:ext cx="8850313" cy="12700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169862" y="1312862"/>
            <a:ext cx="8850313" cy="3830639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Question or 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2.pdf" descr="databricks_logoTM_rgb_TM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62" y="4821237"/>
            <a:ext cx="1071564" cy="160338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169862" y="952048"/>
            <a:ext cx="8850312" cy="24401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sz="half" idx="1"/>
          </p:nvPr>
        </p:nvSpPr>
        <p:spPr>
          <a:xfrm>
            <a:off x="178741" y="2965039"/>
            <a:ext cx="8749915" cy="13806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2.pdf" descr="databricks_logoTM_rgb_TM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62" y="4821237"/>
            <a:ext cx="1071564" cy="160338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169862" y="0"/>
            <a:ext cx="8708371" cy="12692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sz="half" idx="1"/>
          </p:nvPr>
        </p:nvSpPr>
        <p:spPr>
          <a:xfrm>
            <a:off x="169862" y="1313040"/>
            <a:ext cx="4231451" cy="3830460"/>
          </a:xfrm>
          <a:prstGeom prst="rect">
            <a:avLst/>
          </a:prstGeom>
        </p:spPr>
        <p:txBody>
          <a:bodyPr>
            <a:normAutofit/>
          </a:bodyPr>
          <a:lstStyle>
            <a:lvl3pPr marL="1067329" indent="-154517"/>
            <a:lvl4pPr marL="1626394" indent="-254794"/>
            <a:lvl5pPr marL="2088357" indent="-259557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2.pdf" descr="databricks_logoTM_rgb_TM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62" y="4821237"/>
            <a:ext cx="1071564" cy="160338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169862" y="175197"/>
            <a:ext cx="8850312" cy="91881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169864" y="1094010"/>
            <a:ext cx="4231448" cy="671984"/>
          </a:xfrm>
          <a:prstGeom prst="rect">
            <a:avLst/>
          </a:prstGeom>
        </p:spPr>
        <p:txBody>
          <a:bodyPr anchor="b"/>
          <a:lstStyle>
            <a:lvl1pPr marL="0" indent="0"/>
            <a:lvl2pPr marL="0" indent="457200">
              <a:buSzTx/>
              <a:buNone/>
            </a:lvl2pPr>
            <a:lvl3pPr marL="0" indent="914400">
              <a:buSzTx/>
              <a:buNone/>
            </a:lvl3pPr>
            <a:lvl4pPr marL="0" indent="1371600">
              <a:buSzTx/>
              <a:buNone/>
            </a:lvl4pPr>
            <a:lvl5pPr marL="0" indent="18288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2.pdf" descr="databricks_logoTM_rgb_TM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62" y="4821237"/>
            <a:ext cx="1071564" cy="160338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169862" y="206662"/>
            <a:ext cx="8850313" cy="993489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800">
                <a:solidFill>
                  <a:schemeClr val="accent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2.pdf" descr="databricks_logoTM_rgb_TM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62" y="4821237"/>
            <a:ext cx="1071564" cy="160338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169862" y="204786"/>
            <a:ext cx="3008315" cy="3286305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xfrm>
            <a:off x="3513489" y="204788"/>
            <a:ext cx="5506686" cy="4938713"/>
          </a:xfrm>
          <a:prstGeom prst="rect">
            <a:avLst/>
          </a:prstGeom>
        </p:spPr>
        <p:txBody>
          <a:bodyPr>
            <a:normAutofit/>
          </a:bodyPr>
          <a:lstStyle>
            <a:lvl4pPr marL="1626394" indent="-254794"/>
            <a:lvl5pPr marL="2088357" indent="-259557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2.pdf" descr="databricks_logoTM_rgb_TM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62" y="4821237"/>
            <a:ext cx="1071564" cy="16033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169862" y="3600450"/>
            <a:ext cx="8840026" cy="425054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sz="quarter" idx="1"/>
          </p:nvPr>
        </p:nvSpPr>
        <p:spPr>
          <a:xfrm>
            <a:off x="169862" y="4025503"/>
            <a:ext cx="8840026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df" descr="databricks_logoTM_rgb_TM.eps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69862" y="4821237"/>
            <a:ext cx="1071564" cy="16033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404040"/>
          </a:solidFill>
          <a:uFillTx/>
          <a:latin typeface="Newslab Thin"/>
          <a:ea typeface="Newslab Thin"/>
          <a:cs typeface="Newslab Thin"/>
          <a:sym typeface="Newslab Thin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404040"/>
          </a:solidFill>
          <a:uFillTx/>
          <a:latin typeface="Newslab Thin"/>
          <a:ea typeface="Newslab Thin"/>
          <a:cs typeface="Newslab Thin"/>
          <a:sym typeface="Newslab Thin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404040"/>
          </a:solidFill>
          <a:uFillTx/>
          <a:latin typeface="Newslab Thin"/>
          <a:ea typeface="Newslab Thin"/>
          <a:cs typeface="Newslab Thin"/>
          <a:sym typeface="Newslab Thin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404040"/>
          </a:solidFill>
          <a:uFillTx/>
          <a:latin typeface="Newslab Thin"/>
          <a:ea typeface="Newslab Thin"/>
          <a:cs typeface="Newslab Thin"/>
          <a:sym typeface="Newslab Thin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404040"/>
          </a:solidFill>
          <a:uFillTx/>
          <a:latin typeface="Newslab Thin"/>
          <a:ea typeface="Newslab Thin"/>
          <a:cs typeface="Newslab Thin"/>
          <a:sym typeface="Newslab Thin"/>
        </a:defRPr>
      </a:lvl5pPr>
      <a:lvl6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404040"/>
          </a:solidFill>
          <a:uFillTx/>
          <a:latin typeface="Newslab Thin"/>
          <a:ea typeface="Newslab Thin"/>
          <a:cs typeface="Newslab Thin"/>
          <a:sym typeface="Newslab Thin"/>
        </a:defRPr>
      </a:lvl6pPr>
      <a:lvl7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404040"/>
          </a:solidFill>
          <a:uFillTx/>
          <a:latin typeface="Newslab Thin"/>
          <a:ea typeface="Newslab Thin"/>
          <a:cs typeface="Newslab Thin"/>
          <a:sym typeface="Newslab Thin"/>
        </a:defRPr>
      </a:lvl7pPr>
      <a:lvl8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404040"/>
          </a:solidFill>
          <a:uFillTx/>
          <a:latin typeface="Newslab Thin"/>
          <a:ea typeface="Newslab Thin"/>
          <a:cs typeface="Newslab Thin"/>
          <a:sym typeface="Newslab Thin"/>
        </a:defRPr>
      </a:lvl8pPr>
      <a:lvl9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404040"/>
          </a:solidFill>
          <a:uFillTx/>
          <a:latin typeface="Newslab Thin"/>
          <a:ea typeface="Newslab Thin"/>
          <a:cs typeface="Newslab Thin"/>
          <a:sym typeface="Newslab Thin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662940" marR="0" indent="-20574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9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1147233" marR="0" indent="-232833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1598083" marR="0" indent="-226483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9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2059517" marR="0" indent="-230717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-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000" dirty="0" smtClean="0">
                <a:latin typeface="Source Sans Pro" charset="0"/>
                <a:ea typeface="Source Sans Pro" charset="0"/>
                <a:cs typeface="Source Sans Pro" charset="0"/>
              </a:rPr>
              <a:t>Apache Spark’s Performance</a:t>
            </a:r>
            <a:br>
              <a:rPr lang="en-US" sz="5000" dirty="0" smtClean="0"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en-US" sz="4000" dirty="0" smtClean="0">
                <a:latin typeface="Source Sans Pro" charset="0"/>
                <a:ea typeface="Source Sans Pro" charset="0"/>
                <a:cs typeface="Source Sans Pro" charset="0"/>
              </a:rPr>
              <a:t>Project Tungsten and Beyond</a:t>
            </a:r>
            <a:endParaRPr lang="en-US" sz="40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6591" y="3671847"/>
            <a:ext cx="6400800" cy="453863"/>
          </a:xfrm>
        </p:spPr>
        <p:txBody>
          <a:bodyPr/>
          <a:lstStyle/>
          <a:p>
            <a:r>
              <a:rPr lang="en-US" smtClean="0">
                <a:latin typeface="Source Sans Pro" charset="0"/>
                <a:ea typeface="Source Sans Pro" charset="0"/>
                <a:cs typeface="Source Sans Pro" charset="0"/>
              </a:rPr>
              <a:t>Sameer Agarwal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96591" y="4044016"/>
            <a:ext cx="6446838" cy="443446"/>
          </a:xfrm>
        </p:spPr>
        <p:txBody>
          <a:bodyPr/>
          <a:lstStyle/>
          <a:p>
            <a:r>
              <a:rPr lang="en-US" smtClean="0">
                <a:latin typeface="Source Sans Pro" charset="0"/>
                <a:ea typeface="Source Sans Pro" charset="0"/>
                <a:cs typeface="Source Sans Pro" charset="0"/>
              </a:rPr>
              <a:t>Spark Summit| Brussels| Oct 26</a:t>
            </a:r>
            <a:r>
              <a:rPr lang="en-US" baseline="30000" smtClean="0">
                <a:latin typeface="Source Sans Pro" charset="0"/>
                <a:ea typeface="Source Sans Pro" charset="0"/>
                <a:cs typeface="Source Sans Pro" charset="0"/>
              </a:rPr>
              <a:t>th</a:t>
            </a:r>
            <a:r>
              <a:rPr lang="en-US" smtClean="0">
                <a:latin typeface="Source Sans Pro" charset="0"/>
                <a:ea typeface="Source Sans Pro" charset="0"/>
                <a:cs typeface="Source Sans Pro" charset="0"/>
              </a:rPr>
              <a:t> 2016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35189"/>
      </p:ext>
    </p:extLst>
  </p:cSld>
  <p:clrMapOvr>
    <a:masterClrMapping/>
  </p:clrMapOvr>
  <p:transition spd="med" advTm="4682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/>
          </p:cNvSpPr>
          <p:nvPr>
            <p:ph type="ctrTitle"/>
          </p:nvPr>
        </p:nvSpPr>
        <p:spPr>
          <a:xfrm>
            <a:off x="705555" y="1558774"/>
            <a:ext cx="8240891" cy="18631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>
                <a:latin typeface="Source Sans Pro" charset="0"/>
                <a:ea typeface="Source Sans Pro" charset="0"/>
                <a:cs typeface="Source Sans Pro" charset="0"/>
              </a:rPr>
              <a:t>Phase 1</a:t>
            </a:r>
            <a:br>
              <a:rPr sz="4800">
                <a:latin typeface="Source Sans Pro" charset="0"/>
                <a:ea typeface="Source Sans Pro" charset="0"/>
                <a:cs typeface="Source Sans Pro" charset="0"/>
              </a:rPr>
            </a:br>
            <a:r>
              <a:rPr sz="4800">
                <a:latin typeface="Source Sans Pro" charset="0"/>
                <a:ea typeface="Source Sans Pro" charset="0"/>
                <a:cs typeface="Source Sans Pro" charset="0"/>
              </a:rPr>
              <a:t>Laying The Foundation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xfrm>
            <a:off x="169862" y="206375"/>
            <a:ext cx="8850314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Summary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xfrm>
            <a:off x="169862" y="1312862"/>
            <a:ext cx="8850314" cy="33940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8035" indent="-288035" defTabSz="384047">
              <a:spcBef>
                <a:spcPts val="400"/>
              </a:spcBef>
              <a:defRPr sz="2016"/>
            </a:pP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Perform </a:t>
            </a:r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explicit </a:t>
            </a:r>
            <a:r>
              <a:rPr dirty="0" smtClean="0">
                <a:latin typeface="Source Sans Pro" charset="0"/>
                <a:ea typeface="Source Sans Pro" charset="0"/>
                <a:cs typeface="Source Sans Pro" charset="0"/>
              </a:rPr>
              <a:t>memory </a:t>
            </a: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management instead of relying on Java objects</a:t>
            </a:r>
          </a:p>
          <a:p>
            <a:pPr marL="528065" lvl="1" indent="-144017" defTabSz="384047">
              <a:spcBef>
                <a:spcPts val="400"/>
              </a:spcBef>
              <a:buFont typeface="Arial"/>
              <a:defRPr sz="1679"/>
            </a:pP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Reduce memory footprint</a:t>
            </a:r>
          </a:p>
          <a:p>
            <a:pPr marL="528065" lvl="1" indent="-144017" defTabSz="384047">
              <a:spcBef>
                <a:spcPts val="400"/>
              </a:spcBef>
              <a:buFont typeface="Arial"/>
              <a:defRPr sz="1679"/>
            </a:pP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Eliminate garbage collection overheads</a:t>
            </a:r>
          </a:p>
          <a:p>
            <a:pPr marL="528065" lvl="1" indent="-144017" defTabSz="384047">
              <a:spcBef>
                <a:spcPts val="400"/>
              </a:spcBef>
              <a:buFont typeface="Arial"/>
              <a:defRPr sz="1679"/>
            </a:pP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Use </a:t>
            </a:r>
            <a:r>
              <a:rPr lang="en-US" smtClean="0">
                <a:latin typeface="Source Sans Pro" charset="0"/>
                <a:ea typeface="Source Sans Pro" charset="0"/>
                <a:cs typeface="Source Sans Pro" charset="0"/>
              </a:rPr>
              <a:t>sun.misc</a:t>
            </a:r>
            <a:r>
              <a:rPr smtClean="0">
                <a:latin typeface="Source Sans Pro" charset="0"/>
                <a:ea typeface="Source Sans Pro" charset="0"/>
                <a:cs typeface="Source Sans Pro" charset="0"/>
              </a:rPr>
              <a:t>.unsafe</a:t>
            </a:r>
            <a:r>
              <a:rPr lang="en-US" smtClean="0">
                <a:latin typeface="Source Sans Pro" charset="0"/>
                <a:ea typeface="Source Sans Pro" charset="0"/>
                <a:cs typeface="Source Sans Pro" charset="0"/>
              </a:rPr>
              <a:t> rows</a:t>
            </a:r>
            <a:r>
              <a:rPr smtClean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and off heap memory</a:t>
            </a:r>
          </a:p>
          <a:p>
            <a:pPr marL="144017" indent="-144017" defTabSz="384047">
              <a:spcBef>
                <a:spcPts val="400"/>
              </a:spcBef>
              <a:buSzPct val="90000"/>
              <a:buFont typeface="Arial"/>
              <a:buChar char="•"/>
              <a:defRPr sz="1679"/>
            </a:pPr>
            <a:endParaRPr dirty="0">
              <a:latin typeface="Source Sans Pro" charset="0"/>
              <a:ea typeface="Source Sans Pro" charset="0"/>
              <a:cs typeface="Source Sans Pro" charset="0"/>
            </a:endParaRPr>
          </a:p>
          <a:p>
            <a:pPr marL="0" indent="0" defTabSz="384047">
              <a:spcBef>
                <a:spcPts val="400"/>
              </a:spcBef>
              <a:defRPr sz="1679"/>
            </a:pP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Code generation for expression evaluation</a:t>
            </a:r>
          </a:p>
          <a:p>
            <a:pPr marL="528065" lvl="1" indent="-144017" defTabSz="384047">
              <a:spcBef>
                <a:spcPts val="400"/>
              </a:spcBef>
              <a:buFont typeface="Arial"/>
              <a:defRPr sz="1679"/>
            </a:pP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Reduce virtual function calls and interpretation overhead</a:t>
            </a:r>
          </a:p>
          <a:p>
            <a:pPr marL="528065" lvl="1" indent="-144017" defTabSz="384047">
              <a:spcBef>
                <a:spcPts val="400"/>
              </a:spcBef>
              <a:buFont typeface="Arial"/>
              <a:defRPr sz="1679"/>
            </a:pPr>
            <a:endParaRPr dirty="0">
              <a:latin typeface="Source Sans Pro" charset="0"/>
              <a:ea typeface="Source Sans Pro" charset="0"/>
              <a:cs typeface="Source Sans Pro" charset="0"/>
            </a:endParaRPr>
          </a:p>
          <a:p>
            <a:pPr marL="0" indent="0" defTabSz="384047">
              <a:spcBef>
                <a:spcPts val="400"/>
              </a:spcBef>
              <a:defRPr sz="1679"/>
            </a:pP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Cache conscious sorting</a:t>
            </a:r>
          </a:p>
          <a:p>
            <a:pPr marL="528065" lvl="1" indent="-144017" defTabSz="384047">
              <a:spcBef>
                <a:spcPts val="400"/>
              </a:spcBef>
              <a:buFont typeface="Arial"/>
              <a:defRPr sz="1679"/>
            </a:pP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Reduce bad memory access patterns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ctrTitle"/>
          </p:nvPr>
        </p:nvSpPr>
        <p:spPr>
          <a:xfrm>
            <a:off x="705555" y="1558774"/>
            <a:ext cx="8240891" cy="18631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4800">
                <a:latin typeface="Source Sans Pro" charset="0"/>
                <a:ea typeface="Source Sans Pro" charset="0"/>
                <a:cs typeface="Source Sans Pro" charset="0"/>
              </a:rPr>
              <a:t>Phase 2</a:t>
            </a:r>
            <a:br>
              <a:rPr sz="4800">
                <a:latin typeface="Source Sans Pro" charset="0"/>
                <a:ea typeface="Source Sans Pro" charset="0"/>
                <a:cs typeface="Source Sans Pro" charset="0"/>
              </a:rPr>
            </a:br>
            <a:r>
              <a:rPr sz="4800">
                <a:latin typeface="Source Sans Pro" charset="0"/>
                <a:ea typeface="Source Sans Pro" charset="0"/>
                <a:cs typeface="Source Sans Pro" charset="0"/>
              </a:rPr>
              <a:t>Order-of-magnitude Faster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title"/>
          </p:nvPr>
        </p:nvSpPr>
        <p:spPr>
          <a:xfrm>
            <a:off x="169862" y="206375"/>
            <a:ext cx="8850314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>
                <a:latin typeface="Source Sans Pro" charset="0"/>
                <a:ea typeface="Source Sans Pro" charset="0"/>
                <a:cs typeface="Source Sans Pro" charset="0"/>
              </a:rPr>
              <a:t>Going back to the fundamentals</a:t>
            </a:r>
          </a:p>
        </p:txBody>
      </p:sp>
      <p:sp>
        <p:nvSpPr>
          <p:cNvPr id="207" name="Shape 207"/>
          <p:cNvSpPr>
            <a:spLocks noGrp="1"/>
          </p:cNvSpPr>
          <p:nvPr>
            <p:ph type="body" idx="1"/>
          </p:nvPr>
        </p:nvSpPr>
        <p:spPr>
          <a:xfrm>
            <a:off x="169862" y="1312862"/>
            <a:ext cx="8850314" cy="339407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>
                <a:latin typeface="Source Sans Pro" charset="0"/>
                <a:ea typeface="Source Sans Pro" charset="0"/>
                <a:cs typeface="Source Sans Pro" charset="0"/>
              </a:rPr>
              <a:t>Difficult to get order of magnitude performance speed ups with profiling techniques</a:t>
            </a:r>
          </a:p>
          <a:p>
            <a:pPr marL="628650" lvl="1" indent="-171450">
              <a:spcBef>
                <a:spcPts val="400"/>
              </a:spcBef>
              <a:buFont typeface="Arial"/>
              <a:defRPr sz="2000"/>
            </a:pPr>
            <a:r>
              <a:rPr>
                <a:latin typeface="Source Sans Pro" charset="0"/>
                <a:ea typeface="Source Sans Pro" charset="0"/>
                <a:cs typeface="Source Sans Pro" charset="0"/>
              </a:rPr>
              <a:t>For 10x improvement, would need of find top hotspots that add up to 90% and make them instantaneous</a:t>
            </a:r>
          </a:p>
          <a:p>
            <a:pPr marL="628650" lvl="1" indent="-171450">
              <a:spcBef>
                <a:spcPts val="400"/>
              </a:spcBef>
              <a:buFont typeface="Arial"/>
              <a:defRPr sz="2000"/>
            </a:pPr>
            <a:r>
              <a:rPr>
                <a:latin typeface="Source Sans Pro" charset="0"/>
                <a:ea typeface="Source Sans Pro" charset="0"/>
                <a:cs typeface="Source Sans Pro" charset="0"/>
              </a:rPr>
              <a:t>For 100x, 99%</a:t>
            </a:r>
          </a:p>
          <a:p>
            <a:pPr marL="0" lvl="1" indent="228600">
              <a:spcBef>
                <a:spcPts val="400"/>
              </a:spcBef>
              <a:buSzTx/>
              <a:buNone/>
              <a:defRPr sz="2000"/>
            </a:pPr>
            <a:endParaRPr>
              <a:latin typeface="Source Sans Pro" charset="0"/>
              <a:ea typeface="Source Sans Pro" charset="0"/>
              <a:cs typeface="Source Sans Pro" charset="0"/>
            </a:endParaRPr>
          </a:p>
          <a:p>
            <a:pPr marL="0" indent="0">
              <a:spcBef>
                <a:spcPts val="400"/>
              </a:spcBef>
              <a:defRPr sz="2000"/>
            </a:pPr>
            <a:r>
              <a:rPr>
                <a:latin typeface="Source Sans Pro" charset="0"/>
                <a:ea typeface="Source Sans Pro" charset="0"/>
                <a:cs typeface="Source Sans Pro" charset="0"/>
              </a:rPr>
              <a:t>Instead, look bottom up, how fast should </a:t>
            </a:r>
            <a:r>
              <a:rPr i="1"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>
                <a:latin typeface="Source Sans Pro" charset="0"/>
                <a:ea typeface="Source Sans Pro" charset="0"/>
                <a:cs typeface="Source Sans Pro" charset="0"/>
              </a:rPr>
              <a:t> run?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224"/>
          <p:cNvGrpSpPr/>
          <p:nvPr/>
        </p:nvGrpSpPr>
        <p:grpSpPr>
          <a:xfrm>
            <a:off x="6346604" y="997242"/>
            <a:ext cx="1368111" cy="3561194"/>
            <a:chOff x="0" y="0"/>
            <a:chExt cx="1368109" cy="3561193"/>
          </a:xfrm>
        </p:grpSpPr>
        <p:grpSp>
          <p:nvGrpSpPr>
            <p:cNvPr id="211" name="Group 211"/>
            <p:cNvGrpSpPr/>
            <p:nvPr/>
          </p:nvGrpSpPr>
          <p:grpSpPr>
            <a:xfrm>
              <a:off x="0" y="2932980"/>
              <a:ext cx="1368110" cy="628214"/>
              <a:chOff x="0" y="0"/>
              <a:chExt cx="1368109" cy="628213"/>
            </a:xfrm>
          </p:grpSpPr>
          <p:sp>
            <p:nvSpPr>
              <p:cNvPr id="209" name="Shape 209"/>
              <p:cNvSpPr/>
              <p:nvPr/>
            </p:nvSpPr>
            <p:spPr>
              <a:xfrm>
                <a:off x="0" y="0"/>
                <a:ext cx="1368110" cy="628214"/>
              </a:xfrm>
              <a:prstGeom prst="roundRect">
                <a:avLst>
                  <a:gd name="adj" fmla="val 16667"/>
                </a:avLst>
              </a:prstGeom>
              <a:solidFill>
                <a:srgbClr val="C7F5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endParaRPr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210" name="Shape 210"/>
              <p:cNvSpPr/>
              <p:nvPr/>
            </p:nvSpPr>
            <p:spPr>
              <a:xfrm>
                <a:off x="30666" y="141386"/>
                <a:ext cx="1306778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sz="1600">
                    <a:solidFill>
                      <a:srgbClr val="000000"/>
                    </a:solidFill>
                    <a:latin typeface="Source Sans Pro" charset="0"/>
                    <a:ea typeface="Source Sans Pro" charset="0"/>
                    <a:cs typeface="Source Sans Pro" charset="0"/>
                    <a:sym typeface="Source Sans Pro Light"/>
                  </a:rPr>
                  <a:t>Scan</a:t>
                </a:r>
              </a:p>
            </p:txBody>
          </p:sp>
        </p:grpSp>
        <p:grpSp>
          <p:nvGrpSpPr>
            <p:cNvPr id="214" name="Group 214"/>
            <p:cNvGrpSpPr/>
            <p:nvPr/>
          </p:nvGrpSpPr>
          <p:grpSpPr>
            <a:xfrm>
              <a:off x="0" y="1955319"/>
              <a:ext cx="1368110" cy="628215"/>
              <a:chOff x="0" y="0"/>
              <a:chExt cx="1368109" cy="628213"/>
            </a:xfrm>
          </p:grpSpPr>
          <p:sp>
            <p:nvSpPr>
              <p:cNvPr id="212" name="Shape 212"/>
              <p:cNvSpPr/>
              <p:nvPr/>
            </p:nvSpPr>
            <p:spPr>
              <a:xfrm>
                <a:off x="0" y="0"/>
                <a:ext cx="1368110" cy="628214"/>
              </a:xfrm>
              <a:prstGeom prst="roundRect">
                <a:avLst>
                  <a:gd name="adj" fmla="val 16667"/>
                </a:avLst>
              </a:prstGeom>
              <a:solidFill>
                <a:srgbClr val="C7F5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endParaRPr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213" name="Shape 213"/>
              <p:cNvSpPr/>
              <p:nvPr/>
            </p:nvSpPr>
            <p:spPr>
              <a:xfrm>
                <a:off x="30666" y="141386"/>
                <a:ext cx="1306778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sz="1600">
                    <a:solidFill>
                      <a:srgbClr val="000000"/>
                    </a:solidFill>
                    <a:latin typeface="Source Sans Pro" charset="0"/>
                    <a:ea typeface="Source Sans Pro" charset="0"/>
                    <a:cs typeface="Source Sans Pro" charset="0"/>
                    <a:sym typeface="Source Sans Pro Light"/>
                  </a:rPr>
                  <a:t>Filter</a:t>
                </a:r>
              </a:p>
            </p:txBody>
          </p:sp>
        </p:grpSp>
        <p:grpSp>
          <p:nvGrpSpPr>
            <p:cNvPr id="217" name="Group 217"/>
            <p:cNvGrpSpPr/>
            <p:nvPr/>
          </p:nvGrpSpPr>
          <p:grpSpPr>
            <a:xfrm>
              <a:off x="0" y="977659"/>
              <a:ext cx="1368110" cy="628215"/>
              <a:chOff x="0" y="0"/>
              <a:chExt cx="1368109" cy="628213"/>
            </a:xfrm>
          </p:grpSpPr>
          <p:sp>
            <p:nvSpPr>
              <p:cNvPr id="215" name="Shape 215"/>
              <p:cNvSpPr/>
              <p:nvPr/>
            </p:nvSpPr>
            <p:spPr>
              <a:xfrm>
                <a:off x="0" y="0"/>
                <a:ext cx="1368110" cy="628214"/>
              </a:xfrm>
              <a:prstGeom prst="roundRect">
                <a:avLst>
                  <a:gd name="adj" fmla="val 16667"/>
                </a:avLst>
              </a:prstGeom>
              <a:solidFill>
                <a:srgbClr val="C7F5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endParaRPr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216" name="Shape 216"/>
              <p:cNvSpPr/>
              <p:nvPr/>
            </p:nvSpPr>
            <p:spPr>
              <a:xfrm>
                <a:off x="30666" y="141386"/>
                <a:ext cx="1306778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sz="1600">
                    <a:solidFill>
                      <a:srgbClr val="000000"/>
                    </a:solidFill>
                    <a:latin typeface="Source Sans Pro" charset="0"/>
                    <a:ea typeface="Source Sans Pro" charset="0"/>
                    <a:cs typeface="Source Sans Pro" charset="0"/>
                    <a:sym typeface="Source Sans Pro Light"/>
                  </a:rPr>
                  <a:t>Project</a:t>
                </a:r>
              </a:p>
            </p:txBody>
          </p:sp>
        </p:grpSp>
        <p:grpSp>
          <p:nvGrpSpPr>
            <p:cNvPr id="220" name="Group 220"/>
            <p:cNvGrpSpPr/>
            <p:nvPr/>
          </p:nvGrpSpPr>
          <p:grpSpPr>
            <a:xfrm>
              <a:off x="0" y="0"/>
              <a:ext cx="1368110" cy="628214"/>
              <a:chOff x="0" y="0"/>
              <a:chExt cx="1368109" cy="628213"/>
            </a:xfrm>
          </p:grpSpPr>
          <p:sp>
            <p:nvSpPr>
              <p:cNvPr id="218" name="Shape 218"/>
              <p:cNvSpPr/>
              <p:nvPr/>
            </p:nvSpPr>
            <p:spPr>
              <a:xfrm>
                <a:off x="0" y="0"/>
                <a:ext cx="1368110" cy="628214"/>
              </a:xfrm>
              <a:prstGeom prst="roundRect">
                <a:avLst>
                  <a:gd name="adj" fmla="val 16667"/>
                </a:avLst>
              </a:prstGeom>
              <a:solidFill>
                <a:srgbClr val="C7F5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endParaRPr>
                  <a:latin typeface="Source Sans Pro" charset="0"/>
                  <a:ea typeface="Source Sans Pro" charset="0"/>
                  <a:cs typeface="Source Sans Pro" charset="0"/>
                </a:endParaRPr>
              </a:p>
            </p:txBody>
          </p:sp>
          <p:sp>
            <p:nvSpPr>
              <p:cNvPr id="219" name="Shape 219"/>
              <p:cNvSpPr/>
              <p:nvPr/>
            </p:nvSpPr>
            <p:spPr>
              <a:xfrm>
                <a:off x="30666" y="141386"/>
                <a:ext cx="1306778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sz="1600">
                    <a:solidFill>
                      <a:srgbClr val="000000"/>
                    </a:solidFill>
                    <a:latin typeface="Source Sans Pro" charset="0"/>
                    <a:ea typeface="Source Sans Pro" charset="0"/>
                    <a:cs typeface="Source Sans Pro" charset="0"/>
                    <a:sym typeface="Source Sans Pro Light"/>
                  </a:rPr>
                  <a:t>Aggregate</a:t>
                </a:r>
              </a:p>
            </p:txBody>
          </p:sp>
        </p:grpSp>
        <p:sp>
          <p:nvSpPr>
            <p:cNvPr id="221" name="Shape 221"/>
            <p:cNvSpPr/>
            <p:nvPr/>
          </p:nvSpPr>
          <p:spPr>
            <a:xfrm flipV="1">
              <a:off x="684055" y="2583533"/>
              <a:ext cx="1" cy="349448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 flipV="1">
              <a:off x="684055" y="1605873"/>
              <a:ext cx="1" cy="349448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 flipV="1">
              <a:off x="684055" y="628213"/>
              <a:ext cx="1" cy="349448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225" name="Shape 225"/>
          <p:cNvSpPr/>
          <p:nvPr/>
        </p:nvSpPr>
        <p:spPr>
          <a:xfrm>
            <a:off x="646981" y="2131506"/>
            <a:ext cx="457200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>
                <a:latin typeface="Consolas" charset="0"/>
                <a:ea typeface="Consolas" charset="0"/>
                <a:cs typeface="Consolas" charset="0"/>
                <a:sym typeface="Consolas"/>
              </a:rPr>
              <a:t>select count(*) from store_sales</a:t>
            </a:r>
            <a:br>
              <a:rPr dirty="0">
                <a:latin typeface="Consolas" charset="0"/>
                <a:ea typeface="Consolas" charset="0"/>
                <a:cs typeface="Consolas" charset="0"/>
                <a:sym typeface="Consolas"/>
              </a:rPr>
            </a:br>
            <a:r>
              <a:rPr dirty="0">
                <a:latin typeface="Consolas" charset="0"/>
                <a:ea typeface="Consolas" charset="0"/>
                <a:cs typeface="Consolas" charset="0"/>
                <a:sym typeface="Consolas"/>
              </a:rPr>
              <a:t>where ss_item_sk = 1000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2" y="0"/>
            <a:ext cx="7242471" cy="38387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23652" y="4064630"/>
            <a:ext cx="7583223" cy="58477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1600" dirty="0">
                <a:latin typeface="Newslab Book" charset="0"/>
                <a:ea typeface="Newslab Book" charset="0"/>
                <a:cs typeface="Newslab Book" charset="0"/>
              </a:rPr>
              <a:t>G. </a:t>
            </a:r>
            <a:r>
              <a:rPr lang="en-US" sz="1600" dirty="0" err="1">
                <a:latin typeface="Newslab Book" charset="0"/>
                <a:ea typeface="Newslab Book" charset="0"/>
                <a:cs typeface="Newslab Book" charset="0"/>
              </a:rPr>
              <a:t>Graefe</a:t>
            </a:r>
            <a:r>
              <a:rPr lang="en-US" sz="1600" dirty="0">
                <a:latin typeface="Newslab Book" charset="0"/>
                <a:ea typeface="Newslab Book" charset="0"/>
                <a:cs typeface="Newslab Book" charset="0"/>
              </a:rPr>
              <a:t>, </a:t>
            </a:r>
            <a:r>
              <a:rPr lang="en-US" sz="1600" b="1" dirty="0">
                <a:latin typeface="Newslab Book" charset="0"/>
                <a:ea typeface="Newslab Book" charset="0"/>
                <a:cs typeface="Newslab Book" charset="0"/>
              </a:rPr>
              <a:t>Volcano— An Extensible and Parallel Query Evaluation </a:t>
            </a:r>
            <a:r>
              <a:rPr lang="en-US" sz="1600" b="1" dirty="0" smtClean="0">
                <a:latin typeface="Newslab Book" charset="0"/>
                <a:ea typeface="Newslab Book" charset="0"/>
                <a:cs typeface="Newslab Book" charset="0"/>
              </a:rPr>
              <a:t>System</a:t>
            </a:r>
            <a:r>
              <a:rPr lang="en-US" sz="1600" dirty="0" smtClean="0">
                <a:latin typeface="Newslab Book" charset="0"/>
                <a:ea typeface="Newslab Book" charset="0"/>
                <a:cs typeface="Newslab Book" charset="0"/>
              </a:rPr>
              <a:t>,</a:t>
            </a:r>
          </a:p>
          <a:p>
            <a:pPr algn="ctr"/>
            <a:r>
              <a:rPr lang="en-US" sz="1600" i="1" dirty="0" smtClean="0">
                <a:latin typeface="Newslab Book" charset="0"/>
                <a:ea typeface="Newslab Book" charset="0"/>
                <a:cs typeface="Newslab Book" charset="0"/>
              </a:rPr>
              <a:t>In </a:t>
            </a:r>
            <a:r>
              <a:rPr lang="en-US" sz="1600" i="1" dirty="0">
                <a:latin typeface="Newslab Book" charset="0"/>
                <a:ea typeface="Newslab Book" charset="0"/>
                <a:cs typeface="Newslab Book" charset="0"/>
              </a:rPr>
              <a:t>IEEE Transactions on Knowledge and Data Engineering 1994</a:t>
            </a:r>
            <a:endParaRPr kumimoji="0" lang="en-US" sz="1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ewslab Book" charset="0"/>
              <a:ea typeface="Newslab Book" charset="0"/>
              <a:cs typeface="Newslab Book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0555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xfrm>
            <a:off x="169862" y="206375"/>
            <a:ext cx="8850314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Volcano Iterator Model</a:t>
            </a:r>
          </a:p>
        </p:txBody>
      </p:sp>
      <p:sp>
        <p:nvSpPr>
          <p:cNvPr id="228" name="Shape 228"/>
          <p:cNvSpPr>
            <a:spLocks noGrp="1"/>
          </p:cNvSpPr>
          <p:nvPr>
            <p:ph type="body" sz="half" idx="1"/>
          </p:nvPr>
        </p:nvSpPr>
        <p:spPr>
          <a:xfrm>
            <a:off x="169864" y="1312862"/>
            <a:ext cx="4129910" cy="339407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Standard for 30 years: almost all databases do it</a:t>
            </a:r>
          </a:p>
          <a:p>
            <a:endParaRPr dirty="0"/>
          </a:p>
          <a:p>
            <a:r>
              <a:rPr dirty="0"/>
              <a:t>Each operator is an “iterator” that consumes records from its input operator</a:t>
            </a:r>
          </a:p>
        </p:txBody>
      </p:sp>
      <p:sp>
        <p:nvSpPr>
          <p:cNvPr id="229" name="Shape 229"/>
          <p:cNvSpPr/>
          <p:nvPr/>
        </p:nvSpPr>
        <p:spPr>
          <a:xfrm>
            <a:off x="4343473" y="1312862"/>
            <a:ext cx="4676703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sz="1300" dirty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1300" dirty="0" smtClean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Filter(</a:t>
            </a:r>
          </a:p>
          <a:p>
            <a:r>
              <a:rPr lang="en-US" sz="1300" dirty="0" smtClean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child: Operator,</a:t>
            </a:r>
          </a:p>
          <a:p>
            <a:r>
              <a:rPr lang="en-US" sz="1300" dirty="0" smtClean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predicate: (Row =&gt; Boolean))</a:t>
            </a:r>
          </a:p>
          <a:p>
            <a:r>
              <a:rPr lang="en-US" sz="1300" dirty="0" smtClean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extends </a:t>
            </a:r>
            <a:r>
              <a:rPr lang="en-US" sz="1300" dirty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Operator {</a:t>
            </a:r>
          </a:p>
          <a:p>
            <a:r>
              <a:rPr lang="en-US" sz="1300" dirty="0" smtClean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300" dirty="0" err="1" smtClean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300" dirty="0" smtClean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300" dirty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next(): Row = {</a:t>
            </a:r>
          </a:p>
          <a:p>
            <a:r>
              <a:rPr lang="en-US" sz="1300" dirty="0" smtClean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300" dirty="0" err="1" smtClean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300" dirty="0" smtClean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300" dirty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current = </a:t>
            </a:r>
            <a:r>
              <a:rPr lang="en-US" sz="1300" dirty="0" err="1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child.next</a:t>
            </a:r>
            <a:r>
              <a:rPr lang="en-US" sz="1300" dirty="0" smtClean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sz="1300" dirty="0">
              <a:solidFill>
                <a:schemeClr val="tx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300" dirty="0" smtClean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while </a:t>
            </a:r>
            <a:r>
              <a:rPr lang="en-US" sz="1300" dirty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(current == null </a:t>
            </a:r>
            <a:r>
              <a:rPr lang="en-US" sz="1300" dirty="0" smtClean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||predicate(current</a:t>
            </a:r>
            <a:r>
              <a:rPr lang="en-US" sz="1300" dirty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)) {</a:t>
            </a:r>
          </a:p>
          <a:p>
            <a:r>
              <a:rPr lang="en-US" sz="1300" dirty="0" smtClean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current </a:t>
            </a:r>
            <a:r>
              <a:rPr lang="en-US" sz="1300" dirty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1300" dirty="0" err="1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child.</a:t>
            </a:r>
            <a:r>
              <a:rPr lang="en-US" sz="13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next</a:t>
            </a:r>
            <a:r>
              <a:rPr lang="en-US" sz="13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sz="1300" dirty="0" smtClean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sz="1300" dirty="0">
              <a:solidFill>
                <a:schemeClr val="tx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300" dirty="0" smtClean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return </a:t>
            </a:r>
            <a:r>
              <a:rPr lang="en-US" sz="1300" dirty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current</a:t>
            </a:r>
          </a:p>
          <a:p>
            <a:r>
              <a:rPr lang="en-US" sz="1300" dirty="0" smtClean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sz="1300" dirty="0">
              <a:solidFill>
                <a:schemeClr val="tx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300" dirty="0">
                <a:solidFill>
                  <a:schemeClr val="tx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7594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551431" y="390888"/>
            <a:ext cx="804113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240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What if we hire a college freshman to implement this query in Java in 10 mins?</a:t>
            </a:r>
          </a:p>
        </p:txBody>
      </p:sp>
      <p:sp>
        <p:nvSpPr>
          <p:cNvPr id="235" name="Shape 235"/>
          <p:cNvSpPr/>
          <p:nvPr/>
        </p:nvSpPr>
        <p:spPr>
          <a:xfrm>
            <a:off x="551431" y="1613390"/>
            <a:ext cx="457200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select count(*) from store_sales</a:t>
            </a:r>
            <a:br>
              <a:rPr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where ss_item_sk = 1000</a:t>
            </a:r>
          </a:p>
        </p:txBody>
      </p:sp>
      <p:sp>
        <p:nvSpPr>
          <p:cNvPr id="236" name="Shape 236"/>
          <p:cNvSpPr/>
          <p:nvPr/>
        </p:nvSpPr>
        <p:spPr>
          <a:xfrm>
            <a:off x="551431" y="2804791"/>
            <a:ext cx="5611366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long count = 0;</a:t>
            </a:r>
          </a:p>
          <a:p>
            <a:r>
              <a:rPr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for (ss_item_sk in store_sales) {</a:t>
            </a:r>
          </a:p>
          <a:p>
            <a:r>
              <a:rPr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if (ss_item_sk == 1000) {</a:t>
            </a:r>
          </a:p>
          <a:p>
            <a:r>
              <a:rPr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  count += 1;</a:t>
            </a:r>
          </a:p>
          <a:p>
            <a:r>
              <a:rPr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r>
              <a:rPr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759447" y="1982364"/>
            <a:ext cx="2925293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Volcano model</a:t>
            </a:r>
          </a:p>
          <a:p>
            <a:pPr algn="ctr"/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30+ years of database research</a:t>
            </a:r>
          </a:p>
        </p:txBody>
      </p:sp>
      <p:sp>
        <p:nvSpPr>
          <p:cNvPr id="239" name="Shape 239"/>
          <p:cNvSpPr/>
          <p:nvPr/>
        </p:nvSpPr>
        <p:spPr>
          <a:xfrm>
            <a:off x="5481717" y="1982362"/>
            <a:ext cx="2789962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college freshman</a:t>
            </a:r>
          </a:p>
          <a:p>
            <a:pPr algn="ctr"/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hand-written code in 10 mins</a:t>
            </a:r>
          </a:p>
        </p:txBody>
      </p:sp>
      <p:sp>
        <p:nvSpPr>
          <p:cNvPr id="240" name="Shape 240"/>
          <p:cNvSpPr/>
          <p:nvPr/>
        </p:nvSpPr>
        <p:spPr>
          <a:xfrm>
            <a:off x="4457533" y="2120862"/>
            <a:ext cx="295936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vs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586331" y="1823312"/>
            <a:ext cx="87139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Source Sans Pro" charset="0"/>
                <a:ea typeface="Source Sans Pro" charset="0"/>
                <a:cs typeface="Source Sans Pro" charset="0"/>
                <a:sym typeface="Source Sans Pro Light"/>
              </a:rPr>
              <a:t>Volcano</a:t>
            </a:r>
          </a:p>
        </p:txBody>
      </p:sp>
      <p:grpSp>
        <p:nvGrpSpPr>
          <p:cNvPr id="245" name="Group 245"/>
          <p:cNvGrpSpPr/>
          <p:nvPr/>
        </p:nvGrpSpPr>
        <p:grpSpPr>
          <a:xfrm>
            <a:off x="1738055" y="1778412"/>
            <a:ext cx="1936395" cy="523218"/>
            <a:chOff x="0" y="0"/>
            <a:chExt cx="1936393" cy="523217"/>
          </a:xfrm>
        </p:grpSpPr>
        <p:sp>
          <p:nvSpPr>
            <p:cNvPr id="243" name="Shape 243"/>
            <p:cNvSpPr/>
            <p:nvPr/>
          </p:nvSpPr>
          <p:spPr>
            <a:xfrm>
              <a:off x="0" y="44899"/>
              <a:ext cx="640080" cy="43342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875849" y="0"/>
              <a:ext cx="1060544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rPr sz="1400">
                  <a:latin typeface="Source Sans Pro" charset="0"/>
                  <a:ea typeface="Source Sans Pro" charset="0"/>
                  <a:cs typeface="Source Sans Pro" charset="0"/>
                  <a:sym typeface="Source Sans Pro Light"/>
                </a:rPr>
                <a:t>13.95 million</a:t>
              </a:r>
            </a:p>
            <a:p>
              <a:pPr algn="ctr"/>
              <a:r>
                <a:rPr sz="1400">
                  <a:latin typeface="Source Sans Pro" charset="0"/>
                  <a:ea typeface="Source Sans Pro" charset="0"/>
                  <a:cs typeface="Source Sans Pro" charset="0"/>
                  <a:sym typeface="Source Sans Pro Light"/>
                </a:rPr>
                <a:t>rows/sec</a:t>
              </a:r>
            </a:p>
          </p:txBody>
        </p:sp>
      </p:grpSp>
      <p:sp>
        <p:nvSpPr>
          <p:cNvPr id="246" name="Shape 246"/>
          <p:cNvSpPr/>
          <p:nvPr/>
        </p:nvSpPr>
        <p:spPr>
          <a:xfrm>
            <a:off x="533114" y="2947218"/>
            <a:ext cx="101085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>
                <a:latin typeface="Source Sans Pro" charset="0"/>
                <a:ea typeface="Source Sans Pro" charset="0"/>
                <a:cs typeface="Source Sans Pro" charset="0"/>
                <a:sym typeface="Source Sans Pro Light"/>
              </a:rPr>
              <a:t>college</a:t>
            </a:r>
          </a:p>
          <a:p>
            <a:pPr algn="ctr"/>
            <a:r>
              <a:rPr>
                <a:latin typeface="Source Sans Pro" charset="0"/>
                <a:ea typeface="Source Sans Pro" charset="0"/>
                <a:cs typeface="Source Sans Pro" charset="0"/>
                <a:sym typeface="Source Sans Pro Light"/>
              </a:rPr>
              <a:t>freshman</a:t>
            </a:r>
          </a:p>
        </p:txBody>
      </p:sp>
      <p:grpSp>
        <p:nvGrpSpPr>
          <p:cNvPr id="249" name="Group 249"/>
          <p:cNvGrpSpPr/>
          <p:nvPr/>
        </p:nvGrpSpPr>
        <p:grpSpPr>
          <a:xfrm>
            <a:off x="1738055" y="3005756"/>
            <a:ext cx="6717553" cy="523218"/>
            <a:chOff x="0" y="0"/>
            <a:chExt cx="6717551" cy="523217"/>
          </a:xfrm>
        </p:grpSpPr>
        <p:sp>
          <p:nvSpPr>
            <p:cNvPr id="247" name="Shape 247"/>
            <p:cNvSpPr/>
            <p:nvPr/>
          </p:nvSpPr>
          <p:spPr>
            <a:xfrm>
              <a:off x="0" y="44899"/>
              <a:ext cx="5760721" cy="433422"/>
            </a:xfrm>
            <a:prstGeom prst="rect">
              <a:avLst/>
            </a:prstGeom>
            <a:solidFill>
              <a:srgbClr val="92D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92D050"/>
                  </a:solidFill>
                </a:defRPr>
              </a:pPr>
              <a:endParaRPr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5791659" y="0"/>
              <a:ext cx="925892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rPr sz="1400">
                  <a:latin typeface="Source Sans Pro" charset="0"/>
                  <a:ea typeface="Source Sans Pro" charset="0"/>
                  <a:cs typeface="Source Sans Pro" charset="0"/>
                  <a:sym typeface="Source Sans Pro Light"/>
                </a:rPr>
                <a:t>125 million</a:t>
              </a:r>
            </a:p>
            <a:p>
              <a:pPr algn="ctr"/>
              <a:r>
                <a:rPr sz="1400">
                  <a:latin typeface="Source Sans Pro" charset="0"/>
                  <a:ea typeface="Source Sans Pro" charset="0"/>
                  <a:cs typeface="Source Sans Pro" charset="0"/>
                  <a:sym typeface="Source Sans Pro Light"/>
                </a:rPr>
                <a:t>rows/sec</a:t>
              </a:r>
            </a:p>
          </p:txBody>
        </p:sp>
      </p:grpSp>
      <p:sp>
        <p:nvSpPr>
          <p:cNvPr id="250" name="Shape 250"/>
          <p:cNvSpPr/>
          <p:nvPr/>
        </p:nvSpPr>
        <p:spPr>
          <a:xfrm flipH="1">
            <a:off x="1738055" y="1306780"/>
            <a:ext cx="1" cy="2764142"/>
          </a:xfrm>
          <a:prstGeom prst="line">
            <a:avLst/>
          </a:prstGeom>
          <a:ln w="12700">
            <a:solidFill>
              <a:srgbClr val="808080"/>
            </a:solidFill>
            <a:bevel/>
          </a:ln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2219905" y="4774424"/>
            <a:ext cx="469775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000">
                <a:latin typeface="Source Sans Pro" charset="0"/>
                <a:ea typeface="Source Sans Pro" charset="0"/>
                <a:cs typeface="Source Sans Pro" charset="0"/>
                <a:sym typeface="Source Sans Pro Light"/>
              </a:rPr>
              <a:t>Note: End-to-end, single thread, single column, and data originated in Parquet on disk</a:t>
            </a:r>
          </a:p>
        </p:txBody>
      </p:sp>
      <p:sp>
        <p:nvSpPr>
          <p:cNvPr id="252" name="Shape 252"/>
          <p:cNvSpPr/>
          <p:nvPr/>
        </p:nvSpPr>
        <p:spPr>
          <a:xfrm>
            <a:off x="6695016" y="3954143"/>
            <a:ext cx="1356266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6850848" y="4003461"/>
            <a:ext cx="1074972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Source Sans Pro" charset="0"/>
                <a:ea typeface="Source Sans Pro" charset="0"/>
                <a:cs typeface="Source Sans Pro" charset="0"/>
                <a:sym typeface="Source Sans Pro Light"/>
              </a:rPr>
              <a:t>High throughput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About Me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>
                <a:latin typeface="Source Sans Pro Light" charset="0"/>
                <a:ea typeface="Source Sans Pro Light" charset="0"/>
                <a:cs typeface="Source Sans Pro Light" charset="0"/>
              </a:rPr>
              <a:t>Software Engineer at Databricks (Spark Core/SQL)</a:t>
            </a:r>
          </a:p>
          <a:p>
            <a:pPr>
              <a:buFont typeface="Arial"/>
              <a:buChar char="•"/>
            </a:pPr>
            <a:r>
              <a:rPr lang="en-US" dirty="0" smtClean="0">
                <a:latin typeface="Source Sans Pro Light" charset="0"/>
                <a:ea typeface="Source Sans Pro Light" charset="0"/>
                <a:cs typeface="Source Sans Pro Light" charset="0"/>
              </a:rPr>
              <a:t>PhD in Databases</a:t>
            </a:r>
            <a:r>
              <a:rPr lang="en-US" dirty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dirty="0" smtClean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en-US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AMPLab</a:t>
            </a:r>
            <a:r>
              <a:rPr lang="en-US" dirty="0" smtClean="0">
                <a:latin typeface="Source Sans Pro Light" charset="0"/>
                <a:ea typeface="Source Sans Pro Light" charset="0"/>
                <a:cs typeface="Source Sans Pro Light" charset="0"/>
              </a:rPr>
              <a:t>, UC Berkeley)</a:t>
            </a:r>
          </a:p>
          <a:p>
            <a:pPr>
              <a:buFont typeface="Arial"/>
              <a:buChar char="•"/>
            </a:pPr>
            <a:r>
              <a:rPr lang="en-US" dirty="0" smtClean="0">
                <a:latin typeface="Source Sans Pro Light" charset="0"/>
                <a:ea typeface="Source Sans Pro Light" charset="0"/>
                <a:cs typeface="Source Sans Pro Light" charset="0"/>
              </a:rPr>
              <a:t>Research on </a:t>
            </a:r>
            <a:r>
              <a:rPr lang="en-US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BlinkDB</a:t>
            </a:r>
            <a:r>
              <a:rPr lang="en-US" dirty="0" smtClean="0">
                <a:latin typeface="Source Sans Pro Light" charset="0"/>
                <a:ea typeface="Source Sans Pro Light" charset="0"/>
                <a:cs typeface="Source Sans Pro Light" charset="0"/>
              </a:rPr>
              <a:t> (Approximate Queries </a:t>
            </a:r>
            <a:r>
              <a:rPr lang="en-US" dirty="0">
                <a:latin typeface="Source Sans Pro Light" charset="0"/>
                <a:ea typeface="Source Sans Pro Light" charset="0"/>
                <a:cs typeface="Source Sans Pro Light" charset="0"/>
              </a:rPr>
              <a:t>i</a:t>
            </a:r>
            <a:r>
              <a:rPr lang="en-US" dirty="0" smtClean="0">
                <a:latin typeface="Source Sans Pro Light" charset="0"/>
                <a:ea typeface="Source Sans Pro Light" charset="0"/>
                <a:cs typeface="Source Sans Pro Light" charset="0"/>
              </a:rPr>
              <a:t>n Spark)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9" y="3477217"/>
            <a:ext cx="2544900" cy="4326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520" y="3272146"/>
            <a:ext cx="2511972" cy="842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23" y="3126945"/>
            <a:ext cx="1488598" cy="8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088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xfrm>
            <a:off x="169863" y="205978"/>
            <a:ext cx="8850311" cy="85725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>
                <a:latin typeface="Source Sans Pro" charset="0"/>
                <a:ea typeface="Source Sans Pro" charset="0"/>
                <a:cs typeface="Source Sans Pro" charset="0"/>
              </a:rPr>
              <a:t>How does a student beat 30 years of research?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sz="quarter" idx="1"/>
          </p:nvPr>
        </p:nvSpPr>
        <p:spPr>
          <a:xfrm>
            <a:off x="169864" y="1126586"/>
            <a:ext cx="4231448" cy="47982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 smtClean="0">
                <a:latin typeface="Source Sans Pro" charset="0"/>
                <a:ea typeface="Source Sans Pro" charset="0"/>
                <a:cs typeface="Source Sans Pro" charset="0"/>
              </a:rPr>
              <a:t>Volcano</a:t>
            </a:r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 Model</a:t>
            </a:r>
            <a:endParaRPr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169864" y="1669766"/>
            <a:ext cx="4231448" cy="2556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92500" lnSpcReduction="20000"/>
          </a:bodyPr>
          <a:lstStyle/>
          <a:p>
            <a:pPr marL="457200" indent="-457200">
              <a:spcBef>
                <a:spcPts val="400"/>
              </a:spcBef>
              <a:buSzPct val="90000"/>
              <a:buAutoNum type="arabicPeriod"/>
              <a:defRPr sz="200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Too many </a:t>
            </a:r>
            <a:r>
              <a:rPr dirty="0" smtClean="0">
                <a:latin typeface="Source Sans Pro" charset="0"/>
                <a:ea typeface="Source Sans Pro" charset="0"/>
                <a:cs typeface="Source Sans Pro" charset="0"/>
              </a:rPr>
              <a:t>virtual </a:t>
            </a: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function calls</a:t>
            </a:r>
          </a:p>
          <a:p>
            <a:pPr marL="457200" indent="-457200">
              <a:spcBef>
                <a:spcPts val="400"/>
              </a:spcBef>
              <a:buSzPct val="90000"/>
              <a:buAutoNum type="arabicPeriod"/>
              <a:defRPr sz="200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spcBef>
                <a:spcPts val="400"/>
              </a:spcBef>
              <a:buSzPct val="90000"/>
              <a:buAutoNum type="arabicPeriod" startAt="2"/>
              <a:defRPr sz="200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Intermediate d</a:t>
            </a:r>
            <a:r>
              <a:rPr dirty="0" smtClean="0">
                <a:latin typeface="Source Sans Pro" charset="0"/>
                <a:ea typeface="Source Sans Pro" charset="0"/>
                <a:cs typeface="Source Sans Pro" charset="0"/>
              </a:rPr>
              <a:t>ata </a:t>
            </a: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in memory (or </a:t>
            </a:r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L1/L2/L3 </a:t>
            </a:r>
            <a:r>
              <a:rPr dirty="0" smtClean="0">
                <a:latin typeface="Source Sans Pro" charset="0"/>
                <a:ea typeface="Source Sans Pro" charset="0"/>
                <a:cs typeface="Source Sans Pro" charset="0"/>
              </a:rPr>
              <a:t>cache</a:t>
            </a: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spcBef>
                <a:spcPts val="400"/>
              </a:spcBef>
              <a:buSzPct val="90000"/>
              <a:buAutoNum type="arabicPeriod" startAt="2"/>
              <a:defRPr sz="200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spcBef>
                <a:spcPts val="400"/>
              </a:spcBef>
              <a:buSzPct val="90000"/>
              <a:buAutoNum type="arabicPeriod" startAt="3"/>
              <a:defRPr sz="200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Can’t take advantage of modern CPU features -- n</a:t>
            </a:r>
            <a:r>
              <a:rPr dirty="0" smtClean="0">
                <a:latin typeface="Source Sans Pro" charset="0"/>
                <a:ea typeface="Source Sans Pro" charset="0"/>
                <a:cs typeface="Source Sans Pro" charset="0"/>
              </a:rPr>
              <a:t>o </a:t>
            </a: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loop unrolling, SIMD, </a:t>
            </a:r>
            <a:r>
              <a:rPr dirty="0" smtClean="0">
                <a:latin typeface="Source Sans Pro" charset="0"/>
                <a:ea typeface="Source Sans Pro" charset="0"/>
                <a:cs typeface="Source Sans Pro" charset="0"/>
              </a:rPr>
              <a:t>pipelining</a:t>
            </a:r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, prefetching, branch prediction etc.</a:t>
            </a:r>
            <a:endParaRPr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4628090" y="1144744"/>
            <a:ext cx="436283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spcBef>
                <a:spcPts val="500"/>
              </a:spcBef>
              <a:defRPr sz="240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H</a:t>
            </a:r>
            <a:r>
              <a:rPr dirty="0" smtClean="0">
                <a:latin typeface="Source Sans Pro" charset="0"/>
                <a:ea typeface="Source Sans Pro" charset="0"/>
                <a:cs typeface="Source Sans Pro" charset="0"/>
              </a:rPr>
              <a:t>and-written </a:t>
            </a: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code</a:t>
            </a:r>
          </a:p>
        </p:txBody>
      </p:sp>
      <p:sp>
        <p:nvSpPr>
          <p:cNvPr id="259" name="Shape 259"/>
          <p:cNvSpPr/>
          <p:nvPr/>
        </p:nvSpPr>
        <p:spPr>
          <a:xfrm>
            <a:off x="4628090" y="1669766"/>
            <a:ext cx="4362831" cy="2195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52627" indent="-452627" defTabSz="452627">
              <a:spcBef>
                <a:spcPts val="400"/>
              </a:spcBef>
              <a:buSzPct val="90000"/>
              <a:buAutoNum type="arabicPeriod"/>
              <a:defRPr sz="1979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sz="1900" dirty="0">
                <a:latin typeface="Source Sans Pro" charset="0"/>
                <a:ea typeface="Source Sans Pro" charset="0"/>
                <a:cs typeface="Source Sans Pro" charset="0"/>
              </a:rPr>
              <a:t>No virtual function calls</a:t>
            </a:r>
          </a:p>
          <a:p>
            <a:pPr marL="452627" indent="-452627" defTabSz="452627">
              <a:spcBef>
                <a:spcPts val="400"/>
              </a:spcBef>
              <a:buSzPct val="90000"/>
              <a:buAutoNum type="arabicPeriod"/>
              <a:defRPr sz="1979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sz="19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 marL="452627" indent="-452627" defTabSz="452627">
              <a:spcBef>
                <a:spcPts val="400"/>
              </a:spcBef>
              <a:buSzPct val="90000"/>
              <a:buAutoNum type="arabicPeriod" startAt="2"/>
              <a:defRPr sz="1979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sz="1900" dirty="0">
                <a:latin typeface="Source Sans Pro" charset="0"/>
                <a:ea typeface="Source Sans Pro" charset="0"/>
                <a:cs typeface="Source Sans Pro" charset="0"/>
              </a:rPr>
              <a:t>Data in CPU registers</a:t>
            </a:r>
          </a:p>
          <a:p>
            <a:pPr marL="452627" indent="-452627" defTabSz="452627">
              <a:spcBef>
                <a:spcPts val="400"/>
              </a:spcBef>
              <a:buSzPct val="90000"/>
              <a:buAutoNum type="arabicPeriod" startAt="2"/>
              <a:defRPr sz="1979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sz="19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 marL="452627" indent="-452627" defTabSz="452627">
              <a:spcBef>
                <a:spcPts val="400"/>
              </a:spcBef>
              <a:buSzPct val="90000"/>
              <a:buAutoNum type="arabicPeriod" startAt="3"/>
              <a:defRPr sz="1979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sz="1900" dirty="0">
                <a:latin typeface="Source Sans Pro" charset="0"/>
                <a:ea typeface="Source Sans Pro" charset="0"/>
                <a:cs typeface="Source Sans Pro" charset="0"/>
              </a:rPr>
              <a:t>Compiler loop unrolling, SIMD, pipelining</a:t>
            </a:r>
          </a:p>
        </p:txBody>
      </p:sp>
      <p:sp>
        <p:nvSpPr>
          <p:cNvPr id="260" name="Shape 260"/>
          <p:cNvSpPr/>
          <p:nvPr/>
        </p:nvSpPr>
        <p:spPr>
          <a:xfrm>
            <a:off x="523923" y="4226074"/>
            <a:ext cx="820833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400"/>
              </a:spcBef>
              <a:defRPr sz="200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>
                <a:latin typeface="Source Sans Pro" charset="0"/>
                <a:ea typeface="Source Sans Pro" charset="0"/>
                <a:cs typeface="Source Sans Pro" charset="0"/>
              </a:rPr>
              <a:t>Take advantage of all the information that is known </a:t>
            </a:r>
            <a:r>
              <a:rPr>
                <a:latin typeface="Source Sans Pro" charset="0"/>
                <a:ea typeface="Source Sans Pro" charset="0"/>
                <a:cs typeface="Source Sans Pro" charset="0"/>
                <a:sym typeface="Source Sans Pro Semibold"/>
              </a:rPr>
              <a:t>after</a:t>
            </a:r>
            <a:r>
              <a:rPr>
                <a:latin typeface="Source Sans Pro" charset="0"/>
                <a:ea typeface="Source Sans Pro" charset="0"/>
                <a:cs typeface="Source Sans Pro" charset="0"/>
              </a:rPr>
              <a:t> query compilation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169862" y="206375"/>
            <a:ext cx="8850314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>
                <a:latin typeface="Source Sans Pro" charset="0"/>
                <a:ea typeface="Source Sans Pro" charset="0"/>
                <a:cs typeface="Source Sans Pro" charset="0"/>
              </a:rPr>
              <a:t>Whole-stage Codegen</a:t>
            </a:r>
          </a:p>
        </p:txBody>
      </p:sp>
      <p:sp>
        <p:nvSpPr>
          <p:cNvPr id="263" name="Shape 263"/>
          <p:cNvSpPr>
            <a:spLocks noGrp="1"/>
          </p:cNvSpPr>
          <p:nvPr>
            <p:ph type="body" idx="1"/>
          </p:nvPr>
        </p:nvSpPr>
        <p:spPr>
          <a:xfrm>
            <a:off x="146843" y="1312862"/>
            <a:ext cx="8850314" cy="339407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Fusing operators together so the generated code looks like </a:t>
            </a:r>
            <a:r>
              <a:rPr dirty="0" smtClean="0"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dirty="0" smtClean="0">
                <a:latin typeface="Source Sans Pro" charset="0"/>
                <a:ea typeface="Source Sans Pro" charset="0"/>
                <a:cs typeface="Source Sans Pro" charset="0"/>
              </a:rPr>
              <a:t>optimized </a:t>
            </a: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code:</a:t>
            </a:r>
          </a:p>
          <a:p>
            <a:pPr>
              <a:buSzPct val="90000"/>
              <a:buChar char="-"/>
            </a:pPr>
            <a:r>
              <a:rPr dirty="0" smtClean="0">
                <a:latin typeface="Source Sans Pro" charset="0"/>
                <a:ea typeface="Source Sans Pro" charset="0"/>
                <a:cs typeface="Source Sans Pro" charset="0"/>
              </a:rPr>
              <a:t>Identi</a:t>
            </a:r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f</a:t>
            </a:r>
            <a:r>
              <a:rPr dirty="0" smtClean="0">
                <a:latin typeface="Source Sans Pro" charset="0"/>
                <a:ea typeface="Source Sans Pro" charset="0"/>
                <a:cs typeface="Source Sans Pro" charset="0"/>
              </a:rPr>
              <a:t>y </a:t>
            </a: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chains of operators (“stages”)</a:t>
            </a:r>
          </a:p>
          <a:p>
            <a:pPr>
              <a:buSzPct val="90000"/>
              <a:buChar char="-"/>
            </a:pP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Compile each stage into a single function</a:t>
            </a:r>
          </a:p>
          <a:p>
            <a:pPr>
              <a:buSzPct val="90000"/>
              <a:buChar char="-"/>
            </a:pP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Functionality of a general purpose execution engine; performance as if hand built system just to run your query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3486068" y="2571750"/>
            <a:ext cx="1640336" cy="0"/>
          </a:xfrm>
          <a:prstGeom prst="line">
            <a:avLst/>
          </a:prstGeom>
          <a:ln w="127000">
            <a:solidFill>
              <a:schemeClr val="accent1"/>
            </a:solidFill>
            <a:bevel/>
            <a:tailEnd type="triangle"/>
          </a:ln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26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7128" y="945691"/>
            <a:ext cx="2624029" cy="3642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362" y="1192334"/>
            <a:ext cx="2067981" cy="3500195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268"/>
          <p:cNvSpPr>
            <a:spLocks noGrp="1"/>
          </p:cNvSpPr>
          <p:nvPr>
            <p:ph type="title"/>
          </p:nvPr>
        </p:nvSpPr>
        <p:spPr>
          <a:xfrm>
            <a:off x="169862" y="206375"/>
            <a:ext cx="8850314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Whole-stage Codegen: Planner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1" animBg="1" advAuto="0"/>
      <p:bldP spid="266" grpId="2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285"/>
          <p:cNvGrpSpPr/>
          <p:nvPr/>
        </p:nvGrpSpPr>
        <p:grpSpPr>
          <a:xfrm>
            <a:off x="631066" y="1290504"/>
            <a:ext cx="1146450" cy="2918092"/>
            <a:chOff x="-25400" y="0"/>
            <a:chExt cx="1146449" cy="2918090"/>
          </a:xfrm>
        </p:grpSpPr>
        <p:grpSp>
          <p:nvGrpSpPr>
            <p:cNvPr id="272" name="Group 272"/>
            <p:cNvGrpSpPr/>
            <p:nvPr/>
          </p:nvGrpSpPr>
          <p:grpSpPr>
            <a:xfrm>
              <a:off x="0" y="2403324"/>
              <a:ext cx="1121050" cy="514768"/>
              <a:chOff x="0" y="0"/>
              <a:chExt cx="1121049" cy="514766"/>
            </a:xfrm>
          </p:grpSpPr>
          <p:sp>
            <p:nvSpPr>
              <p:cNvPr id="270" name="Shape 270"/>
              <p:cNvSpPr/>
              <p:nvPr/>
            </p:nvSpPr>
            <p:spPr>
              <a:xfrm>
                <a:off x="0" y="0"/>
                <a:ext cx="1121050" cy="514767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>
                      <a:lumOff val="37850"/>
                    </a:schemeClr>
                  </a:gs>
                </a:gsLst>
                <a:lin ang="16200000" scaled="0"/>
              </a:gradFill>
              <a:ln w="9525" cap="flat">
                <a:solidFill>
                  <a:srgbClr val="626262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1" name="Shape 271"/>
              <p:cNvSpPr/>
              <p:nvPr/>
            </p:nvSpPr>
            <p:spPr>
              <a:xfrm>
                <a:off x="25128" y="97363"/>
                <a:ext cx="1070793" cy="320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sz="14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rPr>
                  <a:t>Scan</a:t>
                </a:r>
              </a:p>
            </p:txBody>
          </p:sp>
        </p:grpSp>
        <p:grpSp>
          <p:nvGrpSpPr>
            <p:cNvPr id="275" name="Group 275"/>
            <p:cNvGrpSpPr/>
            <p:nvPr/>
          </p:nvGrpSpPr>
          <p:grpSpPr>
            <a:xfrm>
              <a:off x="0" y="1602216"/>
              <a:ext cx="1121050" cy="514767"/>
              <a:chOff x="0" y="0"/>
              <a:chExt cx="1121049" cy="514766"/>
            </a:xfrm>
          </p:grpSpPr>
          <p:sp>
            <p:nvSpPr>
              <p:cNvPr id="273" name="Shape 273"/>
              <p:cNvSpPr/>
              <p:nvPr/>
            </p:nvSpPr>
            <p:spPr>
              <a:xfrm>
                <a:off x="0" y="0"/>
                <a:ext cx="1121050" cy="514767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 w="38100" cap="flat">
                <a:solidFill>
                  <a:srgbClr val="FFFFFF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4" name="Shape 274"/>
              <p:cNvSpPr/>
              <p:nvPr/>
            </p:nvSpPr>
            <p:spPr>
              <a:xfrm>
                <a:off x="25128" y="97363"/>
                <a:ext cx="1070793" cy="320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sz="14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rPr>
                  <a:t>Filter</a:t>
                </a:r>
              </a:p>
            </p:txBody>
          </p:sp>
        </p:grpSp>
        <p:grpSp>
          <p:nvGrpSpPr>
            <p:cNvPr id="278" name="Group 278"/>
            <p:cNvGrpSpPr/>
            <p:nvPr/>
          </p:nvGrpSpPr>
          <p:grpSpPr>
            <a:xfrm>
              <a:off x="0" y="801108"/>
              <a:ext cx="1121050" cy="514767"/>
              <a:chOff x="0" y="0"/>
              <a:chExt cx="1121049" cy="514766"/>
            </a:xfrm>
          </p:grpSpPr>
          <p:sp>
            <p:nvSpPr>
              <p:cNvPr id="276" name="Shape 276"/>
              <p:cNvSpPr/>
              <p:nvPr/>
            </p:nvSpPr>
            <p:spPr>
              <a:xfrm>
                <a:off x="0" y="0"/>
                <a:ext cx="1121050" cy="514767"/>
              </a:xfrm>
              <a:prstGeom prst="roundRect">
                <a:avLst>
                  <a:gd name="adj" fmla="val 16667"/>
                </a:avLst>
              </a:prstGeom>
              <a:solidFill>
                <a:srgbClr val="C7F5F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endParaRPr/>
              </a:p>
            </p:txBody>
          </p:sp>
          <p:sp>
            <p:nvSpPr>
              <p:cNvPr id="277" name="Shape 277"/>
              <p:cNvSpPr/>
              <p:nvPr/>
            </p:nvSpPr>
            <p:spPr>
              <a:xfrm>
                <a:off x="25128" y="97363"/>
                <a:ext cx="1070793" cy="320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sz="14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rPr>
                  <a:t>Project</a:t>
                </a:r>
              </a:p>
            </p:txBody>
          </p:sp>
        </p:grpSp>
        <p:grpSp>
          <p:nvGrpSpPr>
            <p:cNvPr id="281" name="Group 281"/>
            <p:cNvGrpSpPr/>
            <p:nvPr/>
          </p:nvGrpSpPr>
          <p:grpSpPr>
            <a:xfrm>
              <a:off x="-25400" y="0"/>
              <a:ext cx="1121321" cy="514767"/>
              <a:chOff x="-25400" y="0"/>
              <a:chExt cx="1121320" cy="514766"/>
            </a:xfrm>
          </p:grpSpPr>
          <p:sp>
            <p:nvSpPr>
              <p:cNvPr id="279" name="Shape 279"/>
              <p:cNvSpPr/>
              <p:nvPr/>
            </p:nvSpPr>
            <p:spPr>
              <a:xfrm>
                <a:off x="-25400" y="0"/>
                <a:ext cx="1121050" cy="514767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E43900"/>
                  </a:gs>
                  <a:gs pos="100000">
                    <a:schemeClr val="accent6">
                      <a:hueOff val="-654741"/>
                      <a:satOff val="7017"/>
                      <a:lumOff val="38509"/>
                    </a:scheme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0" name="Shape 280"/>
              <p:cNvSpPr/>
              <p:nvPr/>
            </p:nvSpPr>
            <p:spPr>
              <a:xfrm>
                <a:off x="25128" y="97363"/>
                <a:ext cx="1070793" cy="320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sz="1400">
                    <a:solidFill>
                      <a:srgbClr val="000000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rPr>
                  <a:t>Aggregate</a:t>
                </a:r>
              </a:p>
            </p:txBody>
          </p:sp>
        </p:grpSp>
        <p:sp>
          <p:nvSpPr>
            <p:cNvPr id="282" name="Shape 282"/>
            <p:cNvSpPr/>
            <p:nvPr/>
          </p:nvSpPr>
          <p:spPr>
            <a:xfrm flipV="1">
              <a:off x="560524" y="2116983"/>
              <a:ext cx="1" cy="286342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 flipV="1">
              <a:off x="560524" y="1315875"/>
              <a:ext cx="1" cy="286342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 flipV="1">
              <a:off x="560524" y="514767"/>
              <a:ext cx="1" cy="286342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sp>
        <p:nvSpPr>
          <p:cNvPr id="286" name="Shape 286"/>
          <p:cNvSpPr/>
          <p:nvPr/>
        </p:nvSpPr>
        <p:spPr>
          <a:xfrm>
            <a:off x="4104999" y="1725929"/>
            <a:ext cx="491461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4">
                    <a:lumOff val="-9686"/>
                  </a:schemeClr>
                </a:solidFill>
              </a:defRPr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long count = 0;</a:t>
            </a:r>
          </a:p>
          <a:p>
            <a:r>
              <a:rPr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for (</a:t>
            </a:r>
            <a:r>
              <a:rPr>
                <a:solidFill>
                  <a:schemeClr val="accent5">
                    <a:lumOff val="-7843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ss_item_sk in store_sales</a:t>
            </a:r>
            <a:r>
              <a:rPr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r>
              <a:rPr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>
                <a:solidFill>
                  <a:schemeClr val="accent3">
                    <a:lumOff val="-7568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if (ss_item_sk == 1000) {</a:t>
            </a:r>
            <a:endParaRPr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defRPr>
                <a:solidFill>
                  <a:schemeClr val="accent2">
                    <a:satOff val="-5147"/>
                    <a:lumOff val="-10313"/>
                  </a:schemeClr>
                </a:solidFill>
              </a:defRPr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    count += 1;</a:t>
            </a:r>
          </a:p>
          <a:p>
            <a:r>
              <a:rPr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>
                <a:solidFill>
                  <a:schemeClr val="accent3">
                    <a:lumOff val="-7568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r>
              <a:rPr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287" name="Shape 287"/>
          <p:cNvSpPr/>
          <p:nvPr/>
        </p:nvSpPr>
        <p:spPr>
          <a:xfrm>
            <a:off x="2254439" y="2749550"/>
            <a:ext cx="1640336" cy="0"/>
          </a:xfrm>
          <a:prstGeom prst="line">
            <a:avLst/>
          </a:prstGeom>
          <a:ln w="127000">
            <a:solidFill>
              <a:schemeClr val="accent1"/>
            </a:solidFill>
            <a:bevel/>
            <a:tailEnd type="triangle"/>
          </a:ln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xfrm>
            <a:off x="169862" y="206375"/>
            <a:ext cx="8850314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Whole-stage Codegen: Spark as a “Compiler”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" t="496" r="-481" b="31223"/>
          <a:stretch/>
        </p:blipFill>
        <p:spPr>
          <a:xfrm>
            <a:off x="309093" y="154545"/>
            <a:ext cx="8718997" cy="38062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9858" y="4266225"/>
            <a:ext cx="8665049" cy="33855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1600" dirty="0">
                <a:latin typeface="Newslab Book" charset="0"/>
                <a:ea typeface="Newslab Book" charset="0"/>
                <a:cs typeface="Newslab Book" charset="0"/>
              </a:rPr>
              <a:t>T Neumann, Efficiently compiling efficient query plans for modern hardware. </a:t>
            </a:r>
            <a:r>
              <a:rPr lang="en-US" sz="1600" i="1" dirty="0">
                <a:latin typeface="Newslab Book" charset="0"/>
                <a:ea typeface="Newslab Book" charset="0"/>
                <a:cs typeface="Newslab Book" charset="0"/>
              </a:rPr>
              <a:t>In VLDB 2011</a:t>
            </a:r>
            <a:endParaRPr kumimoji="0" lang="en-US" sz="1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ewslab Book" charset="0"/>
              <a:ea typeface="Newslab Book" charset="0"/>
              <a:cs typeface="Newslab Book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426808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xfrm>
            <a:off x="169862" y="206375"/>
            <a:ext cx="8850314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>
                <a:latin typeface="Source Sans Pro" charset="0"/>
                <a:ea typeface="Source Sans Pro" charset="0"/>
                <a:cs typeface="Source Sans Pro" charset="0"/>
              </a:rPr>
              <a:t>But there are things we can’t fuse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idx="1"/>
          </p:nvPr>
        </p:nvSpPr>
        <p:spPr>
          <a:xfrm>
            <a:off x="169862" y="1312862"/>
            <a:ext cx="8850314" cy="339407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Complicated I/O</a:t>
            </a:r>
          </a:p>
          <a:p>
            <a:pPr marL="628650" lvl="1" indent="-171450">
              <a:spcBef>
                <a:spcPts val="400"/>
              </a:spcBef>
              <a:buFont typeface="Arial"/>
              <a:defRPr sz="2000"/>
            </a:pP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CSV, Parquet, ORC, …</a:t>
            </a:r>
          </a:p>
          <a:p>
            <a:pPr marL="628650" lvl="1" indent="-171450">
              <a:spcBef>
                <a:spcPts val="400"/>
              </a:spcBef>
              <a:buFont typeface="Arial"/>
              <a:defRPr sz="2000"/>
            </a:pP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Sending across the network</a:t>
            </a:r>
          </a:p>
          <a:p>
            <a:pPr marL="628650" lvl="1" indent="-171450">
              <a:spcBef>
                <a:spcPts val="400"/>
              </a:spcBef>
              <a:buFont typeface="Arial"/>
              <a:defRPr sz="2000"/>
            </a:pPr>
            <a:endParaRPr dirty="0"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External integrations</a:t>
            </a:r>
          </a:p>
          <a:p>
            <a:pPr marL="628650" lvl="1" indent="-171450">
              <a:spcBef>
                <a:spcPts val="400"/>
              </a:spcBef>
              <a:buFont typeface="Arial"/>
              <a:defRPr sz="2000"/>
            </a:pP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Python, R, scikit-learn, TensorFlow, </a:t>
            </a:r>
            <a:r>
              <a:rPr dirty="0" smtClean="0"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title"/>
          </p:nvPr>
        </p:nvSpPr>
        <p:spPr>
          <a:xfrm>
            <a:off x="169862" y="206375"/>
            <a:ext cx="8850314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Columnar in memory format</a:t>
            </a:r>
          </a:p>
        </p:txBody>
      </p:sp>
      <p:grpSp>
        <p:nvGrpSpPr>
          <p:cNvPr id="322" name="Group 322"/>
          <p:cNvGrpSpPr/>
          <p:nvPr/>
        </p:nvGrpSpPr>
        <p:grpSpPr>
          <a:xfrm>
            <a:off x="1295296" y="1046125"/>
            <a:ext cx="2184783" cy="2593756"/>
            <a:chOff x="0" y="0"/>
            <a:chExt cx="2184782" cy="2593754"/>
          </a:xfrm>
        </p:grpSpPr>
        <p:grpSp>
          <p:nvGrpSpPr>
            <p:cNvPr id="296" name="Group 296"/>
            <p:cNvGrpSpPr/>
            <p:nvPr/>
          </p:nvGrpSpPr>
          <p:grpSpPr>
            <a:xfrm>
              <a:off x="749491" y="1567013"/>
              <a:ext cx="685801" cy="457201"/>
              <a:chOff x="0" y="0"/>
              <a:chExt cx="685799" cy="457200"/>
            </a:xfrm>
          </p:grpSpPr>
          <p:sp>
            <p:nvSpPr>
              <p:cNvPr id="294" name="Shape 294"/>
              <p:cNvSpPr/>
              <p:nvPr/>
            </p:nvSpPr>
            <p:spPr>
              <a:xfrm>
                <a:off x="-1" y="0"/>
                <a:ext cx="685801" cy="45720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endParaRPr/>
              </a:p>
            </p:txBody>
          </p:sp>
          <p:sp>
            <p:nvSpPr>
              <p:cNvPr id="295" name="Shape 295"/>
              <p:cNvSpPr/>
              <p:nvPr/>
            </p:nvSpPr>
            <p:spPr>
              <a:xfrm>
                <a:off x="-1" y="36830"/>
                <a:ext cx="685801" cy="383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>
                    <a:latin typeface="Source Sans Pro Light"/>
                    <a:ea typeface="Source Sans Pro Light"/>
                    <a:cs typeface="Source Sans Pro Light"/>
                    <a:sym typeface="Source Sans Pro Light"/>
                  </a:rPr>
                  <a:t>mike</a:t>
                </a:r>
              </a:p>
            </p:txBody>
          </p:sp>
        </p:grpSp>
        <p:sp>
          <p:nvSpPr>
            <p:cNvPr id="297" name="Shape 297"/>
            <p:cNvSpPr/>
            <p:nvPr/>
          </p:nvSpPr>
          <p:spPr>
            <a:xfrm>
              <a:off x="0" y="0"/>
              <a:ext cx="2184783" cy="7265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 algn="ctr" defTabSz="859536">
                <a:lnSpc>
                  <a:spcPct val="90000"/>
                </a:lnSpc>
                <a:defRPr sz="3759"/>
              </a:pPr>
              <a:r>
                <a:rPr sz="2068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In-memory</a:t>
              </a:r>
            </a:p>
            <a:p>
              <a:pPr algn="ctr" defTabSz="859536">
                <a:lnSpc>
                  <a:spcPct val="90000"/>
                </a:lnSpc>
                <a:defRPr sz="3759"/>
              </a:pPr>
              <a:r>
                <a:rPr sz="2068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Row Format</a:t>
              </a:r>
            </a:p>
          </p:txBody>
        </p:sp>
        <p:grpSp>
          <p:nvGrpSpPr>
            <p:cNvPr id="300" name="Group 300"/>
            <p:cNvGrpSpPr/>
            <p:nvPr/>
          </p:nvGrpSpPr>
          <p:grpSpPr>
            <a:xfrm>
              <a:off x="63692" y="978195"/>
              <a:ext cx="685800" cy="457201"/>
              <a:chOff x="0" y="0"/>
              <a:chExt cx="685799" cy="457200"/>
            </a:xfrm>
          </p:grpSpPr>
          <p:sp>
            <p:nvSpPr>
              <p:cNvPr id="298" name="Shape 298"/>
              <p:cNvSpPr/>
              <p:nvPr/>
            </p:nvSpPr>
            <p:spPr>
              <a:xfrm>
                <a:off x="-1" y="0"/>
                <a:ext cx="685801" cy="45720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endParaRPr/>
              </a:p>
            </p:txBody>
          </p:sp>
          <p:sp>
            <p:nvSpPr>
              <p:cNvPr id="299" name="Shape 299"/>
              <p:cNvSpPr/>
              <p:nvPr/>
            </p:nvSpPr>
            <p:spPr>
              <a:xfrm>
                <a:off x="-1" y="36830"/>
                <a:ext cx="685801" cy="383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>
                    <a:latin typeface="Source Sans Pro Light"/>
                    <a:ea typeface="Source Sans Pro Light"/>
                    <a:cs typeface="Source Sans Pro Light"/>
                    <a:sym typeface="Source Sans Pro Light"/>
                  </a:rPr>
                  <a:t>1</a:t>
                </a:r>
              </a:p>
            </p:txBody>
          </p:sp>
        </p:grpSp>
        <p:grpSp>
          <p:nvGrpSpPr>
            <p:cNvPr id="303" name="Group 303"/>
            <p:cNvGrpSpPr/>
            <p:nvPr/>
          </p:nvGrpSpPr>
          <p:grpSpPr>
            <a:xfrm>
              <a:off x="749491" y="978195"/>
              <a:ext cx="685801" cy="457201"/>
              <a:chOff x="0" y="0"/>
              <a:chExt cx="685799" cy="457200"/>
            </a:xfrm>
          </p:grpSpPr>
          <p:sp>
            <p:nvSpPr>
              <p:cNvPr id="301" name="Shape 301"/>
              <p:cNvSpPr/>
              <p:nvPr/>
            </p:nvSpPr>
            <p:spPr>
              <a:xfrm>
                <a:off x="-1" y="0"/>
                <a:ext cx="685801" cy="45720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endParaRPr/>
              </a:p>
            </p:txBody>
          </p:sp>
          <p:sp>
            <p:nvSpPr>
              <p:cNvPr id="302" name="Shape 302"/>
              <p:cNvSpPr/>
              <p:nvPr/>
            </p:nvSpPr>
            <p:spPr>
              <a:xfrm>
                <a:off x="-1" y="36830"/>
                <a:ext cx="685801" cy="383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>
                    <a:latin typeface="Source Sans Pro Light"/>
                    <a:ea typeface="Source Sans Pro Light"/>
                    <a:cs typeface="Source Sans Pro Light"/>
                    <a:sym typeface="Source Sans Pro Light"/>
                  </a:rPr>
                  <a:t>john</a:t>
                </a:r>
              </a:p>
            </p:txBody>
          </p:sp>
        </p:grpSp>
        <p:grpSp>
          <p:nvGrpSpPr>
            <p:cNvPr id="306" name="Group 306"/>
            <p:cNvGrpSpPr/>
            <p:nvPr/>
          </p:nvGrpSpPr>
          <p:grpSpPr>
            <a:xfrm>
              <a:off x="1435291" y="978195"/>
              <a:ext cx="685800" cy="457201"/>
              <a:chOff x="0" y="0"/>
              <a:chExt cx="685799" cy="457200"/>
            </a:xfrm>
          </p:grpSpPr>
          <p:sp>
            <p:nvSpPr>
              <p:cNvPr id="304" name="Shape 304"/>
              <p:cNvSpPr/>
              <p:nvPr/>
            </p:nvSpPr>
            <p:spPr>
              <a:xfrm>
                <a:off x="-1" y="0"/>
                <a:ext cx="685801" cy="45720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endParaRPr/>
              </a:p>
            </p:txBody>
          </p:sp>
          <p:sp>
            <p:nvSpPr>
              <p:cNvPr id="305" name="Shape 305"/>
              <p:cNvSpPr/>
              <p:nvPr/>
            </p:nvSpPr>
            <p:spPr>
              <a:xfrm>
                <a:off x="-1" y="36830"/>
                <a:ext cx="685801" cy="383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>
                    <a:latin typeface="Source Sans Pro Light"/>
                    <a:ea typeface="Source Sans Pro Light"/>
                    <a:cs typeface="Source Sans Pro Light"/>
                    <a:sym typeface="Source Sans Pro Light"/>
                  </a:rPr>
                  <a:t>4.1</a:t>
                </a:r>
              </a:p>
            </p:txBody>
          </p:sp>
        </p:grpSp>
        <p:grpSp>
          <p:nvGrpSpPr>
            <p:cNvPr id="309" name="Group 309"/>
            <p:cNvGrpSpPr/>
            <p:nvPr/>
          </p:nvGrpSpPr>
          <p:grpSpPr>
            <a:xfrm>
              <a:off x="63692" y="1567013"/>
              <a:ext cx="685800" cy="457201"/>
              <a:chOff x="0" y="0"/>
              <a:chExt cx="685799" cy="457200"/>
            </a:xfrm>
          </p:grpSpPr>
          <p:sp>
            <p:nvSpPr>
              <p:cNvPr id="307" name="Shape 307"/>
              <p:cNvSpPr/>
              <p:nvPr/>
            </p:nvSpPr>
            <p:spPr>
              <a:xfrm>
                <a:off x="-1" y="0"/>
                <a:ext cx="685801" cy="45720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endParaRPr/>
              </a:p>
            </p:txBody>
          </p:sp>
          <p:sp>
            <p:nvSpPr>
              <p:cNvPr id="308" name="Shape 308"/>
              <p:cNvSpPr/>
              <p:nvPr/>
            </p:nvSpPr>
            <p:spPr>
              <a:xfrm>
                <a:off x="-1" y="36830"/>
                <a:ext cx="685801" cy="383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>
                    <a:latin typeface="Source Sans Pro Light"/>
                    <a:ea typeface="Source Sans Pro Light"/>
                    <a:cs typeface="Source Sans Pro Light"/>
                    <a:sym typeface="Source Sans Pro Light"/>
                  </a:rPr>
                  <a:t>2</a:t>
                </a:r>
              </a:p>
            </p:txBody>
          </p:sp>
        </p:grpSp>
        <p:grpSp>
          <p:nvGrpSpPr>
            <p:cNvPr id="312" name="Group 312"/>
            <p:cNvGrpSpPr/>
            <p:nvPr/>
          </p:nvGrpSpPr>
          <p:grpSpPr>
            <a:xfrm>
              <a:off x="1435291" y="1567013"/>
              <a:ext cx="685800" cy="457201"/>
              <a:chOff x="0" y="0"/>
              <a:chExt cx="685799" cy="457200"/>
            </a:xfrm>
          </p:grpSpPr>
          <p:sp>
            <p:nvSpPr>
              <p:cNvPr id="310" name="Shape 310"/>
              <p:cNvSpPr/>
              <p:nvPr/>
            </p:nvSpPr>
            <p:spPr>
              <a:xfrm>
                <a:off x="-1" y="0"/>
                <a:ext cx="685801" cy="45720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endParaRPr/>
              </a:p>
            </p:txBody>
          </p:sp>
          <p:sp>
            <p:nvSpPr>
              <p:cNvPr id="311" name="Shape 311"/>
              <p:cNvSpPr/>
              <p:nvPr/>
            </p:nvSpPr>
            <p:spPr>
              <a:xfrm>
                <a:off x="-1" y="36830"/>
                <a:ext cx="685801" cy="383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>
                    <a:latin typeface="Source Sans Pro Light"/>
                    <a:ea typeface="Source Sans Pro Light"/>
                    <a:cs typeface="Source Sans Pro Light"/>
                    <a:sym typeface="Source Sans Pro Light"/>
                  </a:rPr>
                  <a:t>3.5</a:t>
                </a:r>
              </a:p>
            </p:txBody>
          </p:sp>
        </p:grpSp>
        <p:grpSp>
          <p:nvGrpSpPr>
            <p:cNvPr id="315" name="Group 315"/>
            <p:cNvGrpSpPr/>
            <p:nvPr/>
          </p:nvGrpSpPr>
          <p:grpSpPr>
            <a:xfrm>
              <a:off x="63692" y="2136554"/>
              <a:ext cx="685800" cy="457201"/>
              <a:chOff x="0" y="0"/>
              <a:chExt cx="685799" cy="457200"/>
            </a:xfrm>
          </p:grpSpPr>
          <p:sp>
            <p:nvSpPr>
              <p:cNvPr id="313" name="Shape 313"/>
              <p:cNvSpPr/>
              <p:nvPr/>
            </p:nvSpPr>
            <p:spPr>
              <a:xfrm>
                <a:off x="-1" y="0"/>
                <a:ext cx="685801" cy="45720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endParaRPr/>
              </a:p>
            </p:txBody>
          </p:sp>
          <p:sp>
            <p:nvSpPr>
              <p:cNvPr id="314" name="Shape 314"/>
              <p:cNvSpPr/>
              <p:nvPr/>
            </p:nvSpPr>
            <p:spPr>
              <a:xfrm>
                <a:off x="-1" y="36830"/>
                <a:ext cx="685801" cy="383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>
                    <a:latin typeface="Source Sans Pro Light"/>
                    <a:ea typeface="Source Sans Pro Light"/>
                    <a:cs typeface="Source Sans Pro Light"/>
                    <a:sym typeface="Source Sans Pro Light"/>
                  </a:rPr>
                  <a:t>3</a:t>
                </a:r>
              </a:p>
            </p:txBody>
          </p:sp>
        </p:grpSp>
        <p:grpSp>
          <p:nvGrpSpPr>
            <p:cNvPr id="318" name="Group 318"/>
            <p:cNvGrpSpPr/>
            <p:nvPr/>
          </p:nvGrpSpPr>
          <p:grpSpPr>
            <a:xfrm>
              <a:off x="749491" y="2136554"/>
              <a:ext cx="685801" cy="457201"/>
              <a:chOff x="0" y="0"/>
              <a:chExt cx="685799" cy="457200"/>
            </a:xfrm>
          </p:grpSpPr>
          <p:sp>
            <p:nvSpPr>
              <p:cNvPr id="316" name="Shape 316"/>
              <p:cNvSpPr/>
              <p:nvPr/>
            </p:nvSpPr>
            <p:spPr>
              <a:xfrm>
                <a:off x="-1" y="0"/>
                <a:ext cx="685801" cy="45720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endParaRPr/>
              </a:p>
            </p:txBody>
          </p:sp>
          <p:sp>
            <p:nvSpPr>
              <p:cNvPr id="317" name="Shape 317"/>
              <p:cNvSpPr/>
              <p:nvPr/>
            </p:nvSpPr>
            <p:spPr>
              <a:xfrm>
                <a:off x="-1" y="36830"/>
                <a:ext cx="685801" cy="383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>
                    <a:latin typeface="Source Sans Pro Light"/>
                    <a:ea typeface="Source Sans Pro Light"/>
                    <a:cs typeface="Source Sans Pro Light"/>
                    <a:sym typeface="Source Sans Pro Light"/>
                  </a:rPr>
                  <a:t>sally</a:t>
                </a:r>
              </a:p>
            </p:txBody>
          </p:sp>
        </p:grpSp>
        <p:grpSp>
          <p:nvGrpSpPr>
            <p:cNvPr id="321" name="Group 321"/>
            <p:cNvGrpSpPr/>
            <p:nvPr/>
          </p:nvGrpSpPr>
          <p:grpSpPr>
            <a:xfrm>
              <a:off x="1435291" y="2136554"/>
              <a:ext cx="685800" cy="457201"/>
              <a:chOff x="0" y="0"/>
              <a:chExt cx="685799" cy="457200"/>
            </a:xfrm>
          </p:grpSpPr>
          <p:sp>
            <p:nvSpPr>
              <p:cNvPr id="319" name="Shape 319"/>
              <p:cNvSpPr/>
              <p:nvPr/>
            </p:nvSpPr>
            <p:spPr>
              <a:xfrm>
                <a:off x="-1" y="0"/>
                <a:ext cx="685801" cy="45720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endParaRPr/>
              </a:p>
            </p:txBody>
          </p:sp>
          <p:sp>
            <p:nvSpPr>
              <p:cNvPr id="320" name="Shape 320"/>
              <p:cNvSpPr/>
              <p:nvPr/>
            </p:nvSpPr>
            <p:spPr>
              <a:xfrm>
                <a:off x="-1" y="36830"/>
                <a:ext cx="685801" cy="383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>
                    <a:latin typeface="Source Sans Pro Light"/>
                    <a:ea typeface="Source Sans Pro Light"/>
                    <a:cs typeface="Source Sans Pro Light"/>
                    <a:sym typeface="Source Sans Pro Light"/>
                  </a:rPr>
                  <a:t>6.4</a:t>
                </a:r>
              </a:p>
            </p:txBody>
          </p:sp>
        </p:grpSp>
      </p:grpSp>
      <p:grpSp>
        <p:nvGrpSpPr>
          <p:cNvPr id="351" name="Group 351"/>
          <p:cNvGrpSpPr/>
          <p:nvPr/>
        </p:nvGrpSpPr>
        <p:grpSpPr>
          <a:xfrm>
            <a:off x="5700800" y="1046126"/>
            <a:ext cx="2184784" cy="2593754"/>
            <a:chOff x="0" y="0"/>
            <a:chExt cx="2184782" cy="2593752"/>
          </a:xfrm>
        </p:grpSpPr>
        <p:grpSp>
          <p:nvGrpSpPr>
            <p:cNvPr id="325" name="Group 325"/>
            <p:cNvGrpSpPr/>
            <p:nvPr/>
          </p:nvGrpSpPr>
          <p:grpSpPr>
            <a:xfrm>
              <a:off x="74084" y="978193"/>
              <a:ext cx="685800" cy="457201"/>
              <a:chOff x="0" y="0"/>
              <a:chExt cx="685799" cy="457200"/>
            </a:xfrm>
          </p:grpSpPr>
          <p:sp>
            <p:nvSpPr>
              <p:cNvPr id="323" name="Shape 323"/>
              <p:cNvSpPr/>
              <p:nvPr/>
            </p:nvSpPr>
            <p:spPr>
              <a:xfrm>
                <a:off x="-1" y="0"/>
                <a:ext cx="685801" cy="45720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4" name="Shape 324"/>
              <p:cNvSpPr/>
              <p:nvPr/>
            </p:nvSpPr>
            <p:spPr>
              <a:xfrm>
                <a:off x="-1" y="36830"/>
                <a:ext cx="685801" cy="383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328" name="Group 328"/>
            <p:cNvGrpSpPr/>
            <p:nvPr/>
          </p:nvGrpSpPr>
          <p:grpSpPr>
            <a:xfrm>
              <a:off x="749491" y="978193"/>
              <a:ext cx="685801" cy="457201"/>
              <a:chOff x="0" y="0"/>
              <a:chExt cx="685799" cy="457200"/>
            </a:xfrm>
          </p:grpSpPr>
          <p:sp>
            <p:nvSpPr>
              <p:cNvPr id="326" name="Shape 326"/>
              <p:cNvSpPr/>
              <p:nvPr/>
            </p:nvSpPr>
            <p:spPr>
              <a:xfrm>
                <a:off x="-1" y="0"/>
                <a:ext cx="685801" cy="45720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7" name="Shape 327"/>
              <p:cNvSpPr/>
              <p:nvPr/>
            </p:nvSpPr>
            <p:spPr>
              <a:xfrm>
                <a:off x="-1" y="36830"/>
                <a:ext cx="685801" cy="383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grpSp>
          <p:nvGrpSpPr>
            <p:cNvPr id="331" name="Group 331"/>
            <p:cNvGrpSpPr/>
            <p:nvPr/>
          </p:nvGrpSpPr>
          <p:grpSpPr>
            <a:xfrm>
              <a:off x="1435291" y="978193"/>
              <a:ext cx="685800" cy="457201"/>
              <a:chOff x="0" y="0"/>
              <a:chExt cx="685799" cy="457200"/>
            </a:xfrm>
          </p:grpSpPr>
          <p:sp>
            <p:nvSpPr>
              <p:cNvPr id="329" name="Shape 329"/>
              <p:cNvSpPr/>
              <p:nvPr/>
            </p:nvSpPr>
            <p:spPr>
              <a:xfrm>
                <a:off x="-1" y="0"/>
                <a:ext cx="685801" cy="45720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0" name="Shape 330"/>
              <p:cNvSpPr/>
              <p:nvPr/>
            </p:nvSpPr>
            <p:spPr>
              <a:xfrm>
                <a:off x="-1" y="36830"/>
                <a:ext cx="685801" cy="383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grpSp>
          <p:nvGrpSpPr>
            <p:cNvPr id="334" name="Group 334"/>
            <p:cNvGrpSpPr/>
            <p:nvPr/>
          </p:nvGrpSpPr>
          <p:grpSpPr>
            <a:xfrm>
              <a:off x="74084" y="1567012"/>
              <a:ext cx="713509" cy="457201"/>
              <a:chOff x="0" y="0"/>
              <a:chExt cx="713507" cy="457200"/>
            </a:xfrm>
          </p:grpSpPr>
          <p:sp>
            <p:nvSpPr>
              <p:cNvPr id="332" name="Shape 332"/>
              <p:cNvSpPr/>
              <p:nvPr/>
            </p:nvSpPr>
            <p:spPr>
              <a:xfrm>
                <a:off x="0" y="0"/>
                <a:ext cx="713508" cy="45720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3" name="Shape 333"/>
              <p:cNvSpPr/>
              <p:nvPr/>
            </p:nvSpPr>
            <p:spPr>
              <a:xfrm>
                <a:off x="0" y="36830"/>
                <a:ext cx="713508" cy="383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t>john</a:t>
                </a:r>
              </a:p>
            </p:txBody>
          </p:sp>
        </p:grpSp>
        <p:grpSp>
          <p:nvGrpSpPr>
            <p:cNvPr id="337" name="Group 337"/>
            <p:cNvGrpSpPr/>
            <p:nvPr/>
          </p:nvGrpSpPr>
          <p:grpSpPr>
            <a:xfrm>
              <a:off x="749491" y="1567012"/>
              <a:ext cx="713509" cy="457201"/>
              <a:chOff x="0" y="0"/>
              <a:chExt cx="713507" cy="457200"/>
            </a:xfrm>
          </p:grpSpPr>
          <p:sp>
            <p:nvSpPr>
              <p:cNvPr id="335" name="Shape 335"/>
              <p:cNvSpPr/>
              <p:nvPr/>
            </p:nvSpPr>
            <p:spPr>
              <a:xfrm>
                <a:off x="0" y="0"/>
                <a:ext cx="713508" cy="45720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0" y="36830"/>
                <a:ext cx="713508" cy="383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t>mike</a:t>
                </a:r>
              </a:p>
            </p:txBody>
          </p:sp>
        </p:grpSp>
        <p:grpSp>
          <p:nvGrpSpPr>
            <p:cNvPr id="340" name="Group 340"/>
            <p:cNvGrpSpPr/>
            <p:nvPr/>
          </p:nvGrpSpPr>
          <p:grpSpPr>
            <a:xfrm>
              <a:off x="1435291" y="1567012"/>
              <a:ext cx="685800" cy="457201"/>
              <a:chOff x="0" y="0"/>
              <a:chExt cx="685799" cy="457200"/>
            </a:xfrm>
          </p:grpSpPr>
          <p:sp>
            <p:nvSpPr>
              <p:cNvPr id="338" name="Shape 338"/>
              <p:cNvSpPr/>
              <p:nvPr/>
            </p:nvSpPr>
            <p:spPr>
              <a:xfrm>
                <a:off x="-1" y="0"/>
                <a:ext cx="685801" cy="457200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9" name="Shape 339"/>
              <p:cNvSpPr/>
              <p:nvPr/>
            </p:nvSpPr>
            <p:spPr>
              <a:xfrm>
                <a:off x="-1" y="36830"/>
                <a:ext cx="685801" cy="383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t>sally</a:t>
                </a:r>
              </a:p>
            </p:txBody>
          </p:sp>
        </p:grpSp>
        <p:grpSp>
          <p:nvGrpSpPr>
            <p:cNvPr id="343" name="Group 343"/>
            <p:cNvGrpSpPr/>
            <p:nvPr/>
          </p:nvGrpSpPr>
          <p:grpSpPr>
            <a:xfrm>
              <a:off x="91403" y="2136552"/>
              <a:ext cx="685800" cy="457201"/>
              <a:chOff x="0" y="0"/>
              <a:chExt cx="685799" cy="457200"/>
            </a:xfrm>
          </p:grpSpPr>
          <p:sp>
            <p:nvSpPr>
              <p:cNvPr id="341" name="Shape 341"/>
              <p:cNvSpPr/>
              <p:nvPr/>
            </p:nvSpPr>
            <p:spPr>
              <a:xfrm>
                <a:off x="-1" y="0"/>
                <a:ext cx="685801" cy="45720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2" name="Shape 342"/>
              <p:cNvSpPr/>
              <p:nvPr/>
            </p:nvSpPr>
            <p:spPr>
              <a:xfrm>
                <a:off x="-1" y="36830"/>
                <a:ext cx="685801" cy="383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t>4.1</a:t>
                </a:r>
              </a:p>
            </p:txBody>
          </p:sp>
        </p:grpSp>
        <p:grpSp>
          <p:nvGrpSpPr>
            <p:cNvPr id="346" name="Group 346"/>
            <p:cNvGrpSpPr/>
            <p:nvPr/>
          </p:nvGrpSpPr>
          <p:grpSpPr>
            <a:xfrm>
              <a:off x="766810" y="2136552"/>
              <a:ext cx="685801" cy="457201"/>
              <a:chOff x="0" y="0"/>
              <a:chExt cx="685799" cy="457200"/>
            </a:xfrm>
          </p:grpSpPr>
          <p:sp>
            <p:nvSpPr>
              <p:cNvPr id="344" name="Shape 344"/>
              <p:cNvSpPr/>
              <p:nvPr/>
            </p:nvSpPr>
            <p:spPr>
              <a:xfrm>
                <a:off x="-1" y="0"/>
                <a:ext cx="685801" cy="45720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5" name="Shape 345"/>
              <p:cNvSpPr/>
              <p:nvPr/>
            </p:nvSpPr>
            <p:spPr>
              <a:xfrm>
                <a:off x="-1" y="36830"/>
                <a:ext cx="685801" cy="383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t>3.5</a:t>
                </a:r>
              </a:p>
            </p:txBody>
          </p:sp>
        </p:grpSp>
        <p:grpSp>
          <p:nvGrpSpPr>
            <p:cNvPr id="349" name="Group 349"/>
            <p:cNvGrpSpPr/>
            <p:nvPr/>
          </p:nvGrpSpPr>
          <p:grpSpPr>
            <a:xfrm>
              <a:off x="1435291" y="2136552"/>
              <a:ext cx="685800" cy="457201"/>
              <a:chOff x="0" y="0"/>
              <a:chExt cx="685799" cy="457200"/>
            </a:xfrm>
          </p:grpSpPr>
          <p:sp>
            <p:nvSpPr>
              <p:cNvPr id="347" name="Shape 347"/>
              <p:cNvSpPr/>
              <p:nvPr/>
            </p:nvSpPr>
            <p:spPr>
              <a:xfrm>
                <a:off x="-1" y="0"/>
                <a:ext cx="685801" cy="45720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8" name="Shape 348"/>
              <p:cNvSpPr/>
              <p:nvPr/>
            </p:nvSpPr>
            <p:spPr>
              <a:xfrm>
                <a:off x="-1" y="36830"/>
                <a:ext cx="685801" cy="383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lvl1pPr>
              </a:lstStyle>
              <a:p>
                <a:r>
                  <a:t>6.4</a:t>
                </a:r>
              </a:p>
            </p:txBody>
          </p:sp>
        </p:grpSp>
        <p:sp>
          <p:nvSpPr>
            <p:cNvPr id="350" name="Shape 350"/>
            <p:cNvSpPr/>
            <p:nvPr/>
          </p:nvSpPr>
          <p:spPr>
            <a:xfrm>
              <a:off x="0" y="-1"/>
              <a:ext cx="2184783" cy="726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/>
            <a:p>
              <a:pPr algn="ctr" defTabSz="859536">
                <a:lnSpc>
                  <a:spcPct val="90000"/>
                </a:lnSpc>
                <a:defRPr sz="3759"/>
              </a:pPr>
              <a:r>
                <a:rPr sz="2068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In-memory</a:t>
              </a:r>
            </a:p>
            <a:p>
              <a:pPr algn="ctr" defTabSz="859536">
                <a:lnSpc>
                  <a:spcPct val="90000"/>
                </a:lnSpc>
                <a:defRPr sz="3759"/>
              </a:pPr>
              <a:r>
                <a:rPr sz="2068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Column Format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/>
          </p:nvPr>
        </p:nvSpPr>
        <p:spPr>
          <a:xfrm>
            <a:off x="169862" y="206375"/>
            <a:ext cx="8850314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>
                <a:latin typeface="Source Sans Pro" charset="0"/>
                <a:ea typeface="Source Sans Pro" charset="0"/>
                <a:cs typeface="Source Sans Pro" charset="0"/>
              </a:rPr>
              <a:t>Why columnar?</a:t>
            </a:r>
          </a:p>
        </p:txBody>
      </p:sp>
      <p:sp>
        <p:nvSpPr>
          <p:cNvPr id="354" name="Shape 354"/>
          <p:cNvSpPr>
            <a:spLocks noGrp="1"/>
          </p:cNvSpPr>
          <p:nvPr>
            <p:ph type="body" idx="1"/>
          </p:nvPr>
        </p:nvSpPr>
        <p:spPr>
          <a:xfrm>
            <a:off x="169862" y="1312862"/>
            <a:ext cx="8850314" cy="33940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buSzPct val="90000"/>
              <a:buAutoNum type="arabicPeriod"/>
            </a:pP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More efficient: denser storage, regular data access, easier to index </a:t>
            </a:r>
            <a:r>
              <a:rPr dirty="0" smtClean="0"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endParaRPr dirty="0"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SzPct val="90000"/>
              <a:buAutoNum type="arabicPeriod"/>
            </a:pP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More compatible: Most high-performance external systems are already columnar (numpy, TensorFlow, Parquet); zero serialization/copy to work with them</a:t>
            </a:r>
          </a:p>
          <a:p>
            <a:pPr marL="457200" indent="-457200">
              <a:buSzPct val="90000"/>
              <a:buAutoNum type="arabicPeriod"/>
            </a:pP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Easier to extend: process encoded </a:t>
            </a:r>
            <a:r>
              <a:rPr dirty="0" smtClean="0"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586332" y="1235487"/>
            <a:ext cx="828117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Parquet</a:t>
            </a:r>
          </a:p>
        </p:txBody>
      </p:sp>
      <p:grpSp>
        <p:nvGrpSpPr>
          <p:cNvPr id="359" name="Group 359"/>
          <p:cNvGrpSpPr/>
          <p:nvPr/>
        </p:nvGrpSpPr>
        <p:grpSpPr>
          <a:xfrm>
            <a:off x="1738055" y="1190587"/>
            <a:ext cx="1828639" cy="548641"/>
            <a:chOff x="0" y="0"/>
            <a:chExt cx="1828637" cy="548640"/>
          </a:xfrm>
        </p:grpSpPr>
        <p:sp>
          <p:nvSpPr>
            <p:cNvPr id="357" name="Shape 357"/>
            <p:cNvSpPr/>
            <p:nvPr/>
          </p:nvSpPr>
          <p:spPr>
            <a:xfrm>
              <a:off x="0" y="44899"/>
              <a:ext cx="704089" cy="43342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983605" y="0"/>
              <a:ext cx="845033" cy="548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rPr sz="140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11 million</a:t>
              </a:r>
            </a:p>
            <a:p>
              <a:pPr algn="ctr"/>
              <a:r>
                <a:rPr sz="140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rows/sec</a:t>
              </a:r>
            </a:p>
          </p:txBody>
        </p:sp>
      </p:grpSp>
      <p:sp>
        <p:nvSpPr>
          <p:cNvPr id="360" name="Shape 360"/>
          <p:cNvSpPr/>
          <p:nvPr/>
        </p:nvSpPr>
        <p:spPr>
          <a:xfrm>
            <a:off x="509839" y="2359393"/>
            <a:ext cx="1057403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Parquet</a:t>
            </a:r>
          </a:p>
          <a:p>
            <a:pPr algn="ctr"/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vectorized</a:t>
            </a:r>
          </a:p>
        </p:txBody>
      </p:sp>
      <p:grpSp>
        <p:nvGrpSpPr>
          <p:cNvPr id="363" name="Group 363"/>
          <p:cNvGrpSpPr/>
          <p:nvPr/>
        </p:nvGrpSpPr>
        <p:grpSpPr>
          <a:xfrm>
            <a:off x="1738055" y="2417931"/>
            <a:ext cx="6677123" cy="548641"/>
            <a:chOff x="0" y="0"/>
            <a:chExt cx="6677121" cy="548640"/>
          </a:xfrm>
        </p:grpSpPr>
        <p:sp>
          <p:nvSpPr>
            <p:cNvPr id="361" name="Shape 361"/>
            <p:cNvSpPr/>
            <p:nvPr/>
          </p:nvSpPr>
          <p:spPr>
            <a:xfrm>
              <a:off x="0" y="44899"/>
              <a:ext cx="5760721" cy="433422"/>
            </a:xfrm>
            <a:prstGeom prst="rect">
              <a:avLst/>
            </a:prstGeom>
            <a:solidFill>
              <a:srgbClr val="92D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92D050"/>
                  </a:solidFill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5832089" y="0"/>
              <a:ext cx="845033" cy="548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rPr sz="140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90 million</a:t>
              </a:r>
            </a:p>
            <a:p>
              <a:pPr algn="ctr"/>
              <a:r>
                <a:rPr sz="1400"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rows/sec</a:t>
              </a:r>
            </a:p>
          </p:txBody>
        </p:sp>
      </p:grpSp>
      <p:sp>
        <p:nvSpPr>
          <p:cNvPr id="364" name="Shape 364"/>
          <p:cNvSpPr/>
          <p:nvPr/>
        </p:nvSpPr>
        <p:spPr>
          <a:xfrm flipH="1">
            <a:off x="1738055" y="718955"/>
            <a:ext cx="1" cy="2764142"/>
          </a:xfrm>
          <a:prstGeom prst="line">
            <a:avLst/>
          </a:prstGeom>
          <a:ln w="12700">
            <a:solidFill>
              <a:srgbClr val="808080"/>
            </a:solidFill>
            <a:bevel/>
          </a:ln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219905" y="4774424"/>
            <a:ext cx="4485260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000">
                <a:latin typeface="Source Sans Pro Light"/>
                <a:ea typeface="Source Sans Pro Light"/>
                <a:cs typeface="Source Sans Pro Light"/>
                <a:sym typeface="Source Sans Pro Light"/>
              </a:rPr>
              <a:t>Note: End-to-end, single thread, single column, and data originated in Parquet on disk</a:t>
            </a:r>
          </a:p>
        </p:txBody>
      </p:sp>
      <p:sp>
        <p:nvSpPr>
          <p:cNvPr id="366" name="Shape 366"/>
          <p:cNvSpPr/>
          <p:nvPr/>
        </p:nvSpPr>
        <p:spPr>
          <a:xfrm>
            <a:off x="6695016" y="3366318"/>
            <a:ext cx="1356266" cy="1"/>
          </a:xfrm>
          <a:prstGeom prst="line">
            <a:avLst/>
          </a:prstGeom>
          <a:ln w="12700">
            <a:solidFill>
              <a:schemeClr val="accent1"/>
            </a:solidFill>
            <a:bevel/>
            <a:tailEnd type="triangle"/>
          </a:ln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6868757" y="3415636"/>
            <a:ext cx="103915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Source Sans Pro Light"/>
                <a:ea typeface="Source Sans Pro Light"/>
                <a:cs typeface="Source Sans Pro Light"/>
                <a:sym typeface="Source Sans Pro Light"/>
              </a:rPr>
              <a:t>High throughput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" grpId="1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ctrTitle"/>
          </p:nvPr>
        </p:nvSpPr>
        <p:spPr>
          <a:xfrm>
            <a:off x="705555" y="1558774"/>
            <a:ext cx="8240891" cy="18631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800" dirty="0" smtClean="0">
                <a:latin typeface="Source Sans Pro" charset="0"/>
                <a:ea typeface="Source Sans Pro" charset="0"/>
                <a:cs typeface="Source Sans Pro" charset="0"/>
              </a:rPr>
              <a:t>Putting it All Together</a:t>
            </a:r>
            <a:endParaRPr sz="48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9729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169862" y="206375"/>
            <a:ext cx="8850314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>
                <a:latin typeface="Source Sans Pro" charset="0"/>
                <a:ea typeface="Source Sans Pro" charset="0"/>
                <a:cs typeface="Source Sans Pro" charset="0"/>
              </a:rPr>
              <a:t>Hardware Trends</a:t>
            </a:r>
          </a:p>
        </p:txBody>
      </p:sp>
      <p:graphicFrame>
        <p:nvGraphicFramePr>
          <p:cNvPr id="179" name="Table 179"/>
          <p:cNvGraphicFramePr/>
          <p:nvPr>
            <p:extLst>
              <p:ext uri="{D42A27DB-BD31-4B8C-83A1-F6EECF244321}">
                <p14:modId xmlns:p14="http://schemas.microsoft.com/office/powerpoint/2010/main" val="1417076376"/>
              </p:ext>
            </p:extLst>
          </p:nvPr>
        </p:nvGraphicFramePr>
        <p:xfrm>
          <a:off x="889948" y="1232864"/>
          <a:ext cx="1476444" cy="3513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476444"/>
              </a:tblGrid>
              <a:tr h="858955">
                <a:tc>
                  <a:txBody>
                    <a:bodyPr/>
                    <a:lstStyle/>
                    <a:p>
                      <a:pPr algn="ctr">
                        <a:defRPr sz="2400" b="0" i="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45720" marR="45720" anchor="ctr" horzOverflow="overflow"/>
                </a:tc>
              </a:tr>
              <a:tr h="936335"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 dirty="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Storage</a:t>
                      </a:r>
                    </a:p>
                  </a:txBody>
                  <a:tcPr marL="45720" marR="45720" anchor="ctr" horzOverflow="overflow"/>
                </a:tc>
              </a:tr>
              <a:tr h="858955"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 dirty="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Network</a:t>
                      </a:r>
                    </a:p>
                  </a:txBody>
                  <a:tcPr marL="45720" marR="45720" anchor="ctr" horzOverflow="overflow"/>
                </a:tc>
              </a:tr>
              <a:tr h="858955"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 dirty="0" smtClean="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CPU</a:t>
                      </a:r>
                      <a:endParaRPr sz="2400" dirty="0">
                        <a:solidFill>
                          <a:srgbClr val="606060"/>
                        </a:solidFill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45720" marR="45720" anchor="ctr" horzOverflow="overflow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1" y="3100057"/>
            <a:ext cx="704530" cy="7045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61" y="2295235"/>
            <a:ext cx="694229" cy="694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11" y="3939222"/>
            <a:ext cx="739535" cy="73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403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/>
          </p:cNvSpPr>
          <p:nvPr>
            <p:ph type="body" sz="half" idx="1"/>
          </p:nvPr>
        </p:nvSpPr>
        <p:spPr>
          <a:xfrm>
            <a:off x="169862" y="1313040"/>
            <a:ext cx="4231451" cy="3445575"/>
          </a:xfrm>
          <a:prstGeom prst="rect">
            <a:avLst/>
          </a:prstGeom>
        </p:spPr>
        <p:txBody>
          <a:bodyPr/>
          <a:lstStyle/>
          <a:p>
            <a:pPr algn="ctr"/>
            <a:r>
              <a:t>Phase 1</a:t>
            </a:r>
          </a:p>
          <a:p>
            <a:pPr algn="ctr"/>
            <a:r>
              <a:t>Spark 1.4 - 1.6</a:t>
            </a:r>
          </a:p>
          <a:p>
            <a:pPr algn="ctr"/>
            <a:endParaRPr/>
          </a:p>
          <a:p>
            <a:pPr algn="ctr">
              <a:spcBef>
                <a:spcPts val="400"/>
              </a:spcBef>
            </a:pPr>
            <a:r>
              <a:rPr sz="2000"/>
              <a:t>Memory Management</a:t>
            </a:r>
          </a:p>
          <a:p>
            <a:pPr algn="ctr">
              <a:spcBef>
                <a:spcPts val="400"/>
              </a:spcBef>
            </a:pPr>
            <a:r>
              <a:rPr sz="2000"/>
              <a:t>Code Generation</a:t>
            </a:r>
          </a:p>
          <a:p>
            <a:pPr algn="ctr">
              <a:spcBef>
                <a:spcPts val="400"/>
              </a:spcBef>
            </a:pPr>
            <a:r>
              <a:rPr sz="2000"/>
              <a:t>Cache-aware Algorithms</a:t>
            </a:r>
          </a:p>
        </p:txBody>
      </p:sp>
      <p:sp>
        <p:nvSpPr>
          <p:cNvPr id="380" name="Shape 380"/>
          <p:cNvSpPr/>
          <p:nvPr/>
        </p:nvSpPr>
        <p:spPr>
          <a:xfrm>
            <a:off x="4620767" y="1313040"/>
            <a:ext cx="4399408" cy="3445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42900" indent="-342900" algn="ctr">
              <a:spcBef>
                <a:spcPts val="500"/>
              </a:spcBef>
              <a:defRPr sz="240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Phase 2</a:t>
            </a:r>
          </a:p>
          <a:p>
            <a:pPr marL="342900" indent="-342900" algn="ctr">
              <a:spcBef>
                <a:spcPts val="500"/>
              </a:spcBef>
              <a:defRPr sz="240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Spark 2.0+</a:t>
            </a:r>
          </a:p>
          <a:p>
            <a:pPr marL="342900" indent="-342900" algn="ctr">
              <a:spcBef>
                <a:spcPts val="500"/>
              </a:spcBef>
              <a:defRPr sz="240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/>
          </a:p>
          <a:p>
            <a:pPr marL="342900" indent="-342900" algn="ctr">
              <a:spcBef>
                <a:spcPts val="400"/>
              </a:spcBef>
              <a:defRPr sz="240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sz="2000"/>
              <a:t>Whole-stage Code Generation</a:t>
            </a:r>
          </a:p>
          <a:p>
            <a:pPr marL="342900" indent="-342900" algn="ctr">
              <a:spcBef>
                <a:spcPts val="400"/>
              </a:spcBef>
              <a:defRPr sz="240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sz="2000"/>
              <a:t>Columnar in Memory Support</a:t>
            </a:r>
          </a:p>
        </p:txBody>
      </p:sp>
      <p:sp>
        <p:nvSpPr>
          <p:cNvPr id="4" name="Rectangle 3"/>
          <p:cNvSpPr/>
          <p:nvPr/>
        </p:nvSpPr>
        <p:spPr>
          <a:xfrm>
            <a:off x="460891" y="3920990"/>
            <a:ext cx="8319752" cy="70788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>
              <a:buSzPct val="100000"/>
            </a:pPr>
            <a:r>
              <a:rPr lang="en-US" sz="2000" dirty="0" smtClean="0">
                <a:latin typeface="Newslab Book" charset="0"/>
                <a:ea typeface="Newslab Book" charset="0"/>
                <a:cs typeface="Newslab Book" charset="0"/>
              </a:rPr>
              <a:t>Both whole </a:t>
            </a:r>
            <a:r>
              <a:rPr lang="en-US" sz="2000" dirty="0">
                <a:latin typeface="Newslab Book" charset="0"/>
                <a:ea typeface="Newslab Book" charset="0"/>
                <a:cs typeface="Newslab Book" charset="0"/>
              </a:rPr>
              <a:t>stage </a:t>
            </a:r>
            <a:r>
              <a:rPr lang="en-US" sz="2000" dirty="0" err="1">
                <a:latin typeface="Newslab Book" charset="0"/>
                <a:ea typeface="Newslab Book" charset="0"/>
                <a:cs typeface="Newslab Book" charset="0"/>
              </a:rPr>
              <a:t>codegen</a:t>
            </a:r>
            <a:r>
              <a:rPr lang="en-US" sz="2000" dirty="0">
                <a:latin typeface="Newslab Book" charset="0"/>
                <a:ea typeface="Newslab Book" charset="0"/>
                <a:cs typeface="Newslab Book" charset="0"/>
              </a:rPr>
              <a:t> [SPARK-12795] </a:t>
            </a:r>
            <a:r>
              <a:rPr lang="en-US" sz="2000" dirty="0" smtClean="0">
                <a:latin typeface="Newslab Book" charset="0"/>
                <a:ea typeface="Newslab Book" charset="0"/>
                <a:cs typeface="Newslab Book" charset="0"/>
              </a:rPr>
              <a:t>and the </a:t>
            </a:r>
            <a:r>
              <a:rPr lang="en-US" sz="2000" dirty="0" err="1" smtClean="0">
                <a:latin typeface="Newslab Book" charset="0"/>
                <a:ea typeface="Newslab Book" charset="0"/>
                <a:cs typeface="Newslab Book" charset="0"/>
              </a:rPr>
              <a:t>vectorized</a:t>
            </a:r>
            <a:endParaRPr lang="en-US" sz="2000" dirty="0" smtClean="0">
              <a:latin typeface="Newslab Book" charset="0"/>
              <a:ea typeface="Newslab Book" charset="0"/>
              <a:cs typeface="Newslab Book" charset="0"/>
            </a:endParaRPr>
          </a:p>
          <a:p>
            <a:pPr algn="ctr">
              <a:buSzPct val="100000"/>
            </a:pPr>
            <a:r>
              <a:rPr lang="en-US" sz="2000" dirty="0" smtClean="0">
                <a:latin typeface="Newslab Book" charset="0"/>
                <a:ea typeface="Newslab Book" charset="0"/>
                <a:cs typeface="Newslab Book" charset="0"/>
              </a:rPr>
              <a:t>parquet reader [SPARK-12992</a:t>
            </a:r>
            <a:r>
              <a:rPr lang="en-US" sz="2000" dirty="0">
                <a:latin typeface="Newslab Book" charset="0"/>
                <a:ea typeface="Newslab Book" charset="0"/>
                <a:cs typeface="Newslab Book" charset="0"/>
              </a:rPr>
              <a:t>] are enabled by </a:t>
            </a:r>
            <a:r>
              <a:rPr lang="en-US" sz="2000" dirty="0" smtClean="0">
                <a:latin typeface="Newslab Book" charset="0"/>
                <a:ea typeface="Newslab Book" charset="0"/>
                <a:cs typeface="Newslab Book" charset="0"/>
              </a:rPr>
              <a:t>default in Spark 2.0+</a:t>
            </a:r>
            <a:endParaRPr lang="en-US" sz="2000" dirty="0">
              <a:latin typeface="Newslab Book" charset="0"/>
              <a:ea typeface="Newslab Book" charset="0"/>
              <a:cs typeface="Newslab Book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9862" y="0"/>
            <a:ext cx="8850313" cy="1270000"/>
          </a:xfrm>
        </p:spPr>
        <p:txBody>
          <a:bodyPr/>
          <a:lstStyle/>
          <a:p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Demo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586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Operator Benchmarks: Cost/Row (ns)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Picture 3" descr="Screen Shot 2016-06-30 at 12.39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93" y="1032464"/>
            <a:ext cx="6747271" cy="38713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57993" y="1532586"/>
            <a:ext cx="6047359" cy="1635617"/>
          </a:xfrm>
          <a:prstGeom prst="rect">
            <a:avLst/>
          </a:prstGeom>
          <a:solidFill>
            <a:schemeClr val="accent1">
              <a:alpha val="7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98027" y="1979299"/>
            <a:ext cx="1358703" cy="861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5-30x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Speedups</a:t>
            </a:r>
            <a:endParaRPr kumimoji="0" lang="en-US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57344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Operator Benchmarks: Cost/Row (ns)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Picture 3" descr="Screen Shot 2016-06-30 at 12.39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93" y="1032464"/>
            <a:ext cx="6747271" cy="38713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57994" y="3155322"/>
            <a:ext cx="6098874" cy="850008"/>
          </a:xfrm>
          <a:prstGeom prst="rect">
            <a:avLst/>
          </a:prstGeom>
          <a:solidFill>
            <a:schemeClr val="accent1">
              <a:alpha val="7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09956" y="2898857"/>
            <a:ext cx="1409999" cy="12464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Radix Sort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10-100x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dirty="0" smtClean="0"/>
              <a:t>Speedups</a:t>
            </a:r>
            <a:endParaRPr kumimoji="0" lang="en-US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77142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Operator Benchmarks: Cost/Row (ns)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Picture 3" descr="Screen Shot 2016-06-30 at 12.39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93" y="1032464"/>
            <a:ext cx="6747271" cy="38713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57993" y="3992450"/>
            <a:ext cx="6073117" cy="412125"/>
          </a:xfrm>
          <a:prstGeom prst="rect">
            <a:avLst/>
          </a:prstGeom>
          <a:solidFill>
            <a:schemeClr val="accent6">
              <a:alpha val="1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628" y="3575265"/>
            <a:ext cx="1488547" cy="12464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Shuffling</a:t>
            </a:r>
            <a:endParaRPr lang="en-US" sz="2500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still the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bottleneck</a:t>
            </a:r>
            <a:endParaRPr kumimoji="0" lang="en-US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9537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Operator Benchmarks: Cost/Row (ns)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Picture 3" descr="Screen Shot 2016-06-30 at 12.39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93" y="1032464"/>
            <a:ext cx="6747271" cy="38713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57993" y="4391694"/>
            <a:ext cx="6073117" cy="412126"/>
          </a:xfrm>
          <a:prstGeom prst="rect">
            <a:avLst/>
          </a:prstGeom>
          <a:solidFill>
            <a:schemeClr val="accent1">
              <a:alpha val="7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74350" y="4042077"/>
            <a:ext cx="1233669" cy="861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10x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dirty="0" smtClean="0"/>
              <a:t>Speedup</a:t>
            </a:r>
            <a:endParaRPr kumimoji="0" lang="en-US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21188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0" y="218941"/>
            <a:ext cx="8850313" cy="1270000"/>
          </a:xfrm>
        </p:spPr>
        <p:txBody>
          <a:bodyPr/>
          <a:lstStyle/>
          <a:p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TPC-DS (Scale Factor 1500, 100 cores)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Shape 529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2"/>
          <a:stretch/>
        </p:blipFill>
        <p:spPr>
          <a:xfrm>
            <a:off x="131458" y="1669245"/>
            <a:ext cx="8651934" cy="30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0" y="2575775"/>
            <a:ext cx="360608" cy="82424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370289" y="2799511"/>
            <a:ext cx="118718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Query Time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4654112" y="4413410"/>
            <a:ext cx="360608" cy="82424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2873" y="4657256"/>
            <a:ext cx="8377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mtClean="0"/>
              <a:t>Query #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78805" y="1488941"/>
            <a:ext cx="437882" cy="28834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48144" y="1448448"/>
            <a:ext cx="95955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Spark 2.0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62624" y="1488941"/>
            <a:ext cx="437882" cy="28834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31963" y="1448448"/>
            <a:ext cx="95955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Spark 1.6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2403" y="2391110"/>
            <a:ext cx="151098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Lower is Better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42476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ctrTitle"/>
          </p:nvPr>
        </p:nvSpPr>
        <p:spPr>
          <a:xfrm>
            <a:off x="705555" y="1558774"/>
            <a:ext cx="8240891" cy="18631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800" dirty="0" smtClean="0">
                <a:latin typeface="Source Sans Pro" charset="0"/>
                <a:ea typeface="Source Sans Pro" charset="0"/>
                <a:cs typeface="Source Sans Pro" charset="0"/>
              </a:rPr>
              <a:t>What’s Next?</a:t>
            </a:r>
            <a:endParaRPr sz="48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9529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/>
          </p:cNvSpPr>
          <p:nvPr>
            <p:ph type="title"/>
          </p:nvPr>
        </p:nvSpPr>
        <p:spPr>
          <a:xfrm>
            <a:off x="169862" y="206375"/>
            <a:ext cx="8850314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Spark 2.1, 2.2 and beyond</a:t>
            </a:r>
            <a:endParaRPr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77" name="Shape 377"/>
          <p:cNvSpPr>
            <a:spLocks noGrp="1"/>
          </p:cNvSpPr>
          <p:nvPr>
            <p:ph type="body" idx="1"/>
          </p:nvPr>
        </p:nvSpPr>
        <p:spPr>
          <a:xfrm>
            <a:off x="169862" y="1325562"/>
            <a:ext cx="8850314" cy="33940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SPARK-16026: Cost Based Optimizer</a:t>
            </a:r>
          </a:p>
          <a:p>
            <a:pPr marL="777240" lvl="1" indent="-457200">
              <a:buSzPct val="100000"/>
              <a:buFont typeface=".AppleSystemUIFont" charset="0"/>
              <a:buChar char="-"/>
            </a:pPr>
            <a:r>
              <a:rPr lang="en-US" sz="1800" dirty="0" smtClean="0">
                <a:latin typeface="Source Sans Pro" charset="0"/>
                <a:ea typeface="Source Sans Pro" charset="0"/>
                <a:cs typeface="Source Sans Pro" charset="0"/>
              </a:rPr>
              <a:t>Leverage table/column level statistics to optimize joins and aggregates</a:t>
            </a:r>
          </a:p>
          <a:p>
            <a:pPr marL="777240" lvl="1" indent="-457200">
              <a:buSzPct val="100000"/>
              <a:buFont typeface=".AppleSystemUIFont" charset="0"/>
              <a:buChar char="-"/>
            </a:pPr>
            <a:r>
              <a:rPr lang="en-US" sz="1800" dirty="0" smtClean="0">
                <a:latin typeface="Source Sans Pro" charset="0"/>
                <a:ea typeface="Source Sans Pro" charset="0"/>
                <a:cs typeface="Source Sans Pro" charset="0"/>
              </a:rPr>
              <a:t>Statistics Collection Framework (Spark 2.1)</a:t>
            </a:r>
          </a:p>
          <a:p>
            <a:pPr marL="777240" lvl="1" indent="-457200">
              <a:buSzPct val="100000"/>
              <a:buFont typeface=".AppleSystemUIFont" charset="0"/>
              <a:buChar char="-"/>
            </a:pPr>
            <a:r>
              <a:rPr lang="en-US" sz="1800" dirty="0" smtClean="0">
                <a:latin typeface="Source Sans Pro" charset="0"/>
                <a:ea typeface="Source Sans Pro" charset="0"/>
                <a:cs typeface="Source Sans Pro" charset="0"/>
              </a:rPr>
              <a:t>Cost Based Optimizer (Spark 2.2)</a:t>
            </a:r>
            <a:endParaRPr lang="en-US" sz="18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Boosting Spark’s Performance on Many-Core Machines</a:t>
            </a:r>
          </a:p>
          <a:p>
            <a:pPr marL="777240" lvl="1" indent="-457200">
              <a:buSzPct val="100000"/>
              <a:buFont typeface=".AppleSystemUIFont" charset="0"/>
              <a:buChar char="-"/>
            </a:pPr>
            <a:r>
              <a:rPr lang="en-US" sz="1800" dirty="0" err="1" smtClean="0">
                <a:latin typeface="Source Sans Pro" charset="0"/>
                <a:ea typeface="Source Sans Pro" charset="0"/>
                <a:cs typeface="Source Sans Pro" charset="0"/>
              </a:rPr>
              <a:t>Qifan’s</a:t>
            </a:r>
            <a:r>
              <a:rPr lang="en-US" sz="1800" dirty="0" smtClean="0">
                <a:latin typeface="Source Sans Pro" charset="0"/>
                <a:ea typeface="Source Sans Pro" charset="0"/>
                <a:cs typeface="Source Sans Pro" charset="0"/>
              </a:rPr>
              <a:t> Talk Today at 2:55pm (Research Track)</a:t>
            </a:r>
          </a:p>
          <a:p>
            <a:pPr marL="777240" lvl="1" indent="-457200">
              <a:buSzPct val="100000"/>
              <a:buFont typeface=".AppleSystemUIFont" charset="0"/>
              <a:buChar char="-"/>
            </a:pPr>
            <a:r>
              <a:rPr lang="en-US" sz="1800" dirty="0" smtClean="0">
                <a:latin typeface="Source Sans Pro" charset="0"/>
                <a:ea typeface="Source Sans Pro" charset="0"/>
                <a:cs typeface="Source Sans Pro" charset="0"/>
              </a:rPr>
              <a:t>In-memory/ single node shuffle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Improving quality of generated code and better integration with the in-memory column format in Spark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MS PGothic"/>
                <a:ea typeface="MS PGothic"/>
                <a:cs typeface="MS PGothic"/>
                <a:sym typeface="MS PGothic"/>
              </a:defRPr>
            </a:lvl1pPr>
          </a:lstStyle>
          <a:p>
            <a:pPr>
              <a:defRPr>
                <a:latin typeface="Newslab Thin"/>
                <a:ea typeface="Newslab Thin"/>
                <a:cs typeface="Newslab Thin"/>
                <a:sym typeface="Newslab Thin"/>
              </a:defRPr>
            </a:pPr>
            <a:r>
              <a:rPr dirty="0">
                <a:latin typeface="Newslab Thin" charset="0"/>
                <a:ea typeface="Newslab Thin" charset="0"/>
                <a:cs typeface="Newslab Thin" charset="0"/>
                <a:sym typeface="MS PGothic"/>
              </a:rPr>
              <a:t>Questions?</a:t>
            </a:r>
          </a:p>
        </p:txBody>
      </p:sp>
      <p:sp>
        <p:nvSpPr>
          <p:cNvPr id="3" name="Rectangle 2"/>
          <p:cNvSpPr/>
          <p:nvPr/>
        </p:nvSpPr>
        <p:spPr>
          <a:xfrm>
            <a:off x="903110" y="3622933"/>
            <a:ext cx="7117067" cy="40010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>
              <a:buSzPct val="100000"/>
            </a:pPr>
            <a:r>
              <a:rPr lang="en-US" sz="2000" dirty="0" smtClean="0">
                <a:latin typeface="Newslab Book" charset="0"/>
                <a:ea typeface="Newslab Book" charset="0"/>
                <a:cs typeface="Newslab Book" charset="0"/>
              </a:rPr>
              <a:t>I’ll also be at the Databricks </a:t>
            </a:r>
            <a:r>
              <a:rPr lang="en-US" sz="2000" dirty="0">
                <a:latin typeface="Newslab Book" charset="0"/>
                <a:ea typeface="Newslab Book" charset="0"/>
                <a:cs typeface="Newslab Book" charset="0"/>
              </a:rPr>
              <a:t>b</a:t>
            </a:r>
            <a:r>
              <a:rPr lang="en-US" sz="2000" dirty="0" smtClean="0">
                <a:latin typeface="Newslab Book" charset="0"/>
                <a:ea typeface="Newslab Book" charset="0"/>
                <a:cs typeface="Newslab Book" charset="0"/>
              </a:rPr>
              <a:t>ooth tomorrow from 12-2pm!</a:t>
            </a:r>
            <a:endParaRPr lang="en-US" sz="2000" dirty="0">
              <a:latin typeface="Newslab Book" charset="0"/>
              <a:ea typeface="Newslab Book" charset="0"/>
              <a:cs typeface="Newslab Book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Further Reading</a:t>
            </a:r>
            <a:endParaRPr lang="en-US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Picture 3" descr="Screen Shot 2016-06-30 at 12.28.2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4906"/>
          <a:stretch/>
        </p:blipFill>
        <p:spPr>
          <a:xfrm>
            <a:off x="169862" y="1228244"/>
            <a:ext cx="8169109" cy="24985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49185" y="4224211"/>
            <a:ext cx="4378122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>
                <a:latin typeface="Newslab"/>
                <a:cs typeface="Newslab"/>
              </a:rPr>
              <a:t>http://</a:t>
            </a:r>
            <a:r>
              <a:rPr lang="en-US" sz="2000" dirty="0" err="1">
                <a:latin typeface="Newslab"/>
                <a:cs typeface="Newslab"/>
              </a:rPr>
              <a:t>tinyurl.com</a:t>
            </a:r>
            <a:r>
              <a:rPr lang="en-US" sz="2000" dirty="0">
                <a:latin typeface="Newslab"/>
                <a:cs typeface="Newslab"/>
              </a:rPr>
              <a:t>/project-tungsten</a:t>
            </a:r>
          </a:p>
        </p:txBody>
      </p:sp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xfrm>
            <a:off x="169862" y="206375"/>
            <a:ext cx="8850314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>
                <a:latin typeface="Source Sans Pro" charset="0"/>
                <a:ea typeface="Source Sans Pro" charset="0"/>
                <a:cs typeface="Source Sans Pro" charset="0"/>
              </a:rPr>
              <a:t>Hardware Trends</a:t>
            </a:r>
          </a:p>
        </p:txBody>
      </p:sp>
      <p:graphicFrame>
        <p:nvGraphicFramePr>
          <p:cNvPr id="182" name="Table 182"/>
          <p:cNvGraphicFramePr/>
          <p:nvPr>
            <p:extLst>
              <p:ext uri="{D42A27DB-BD31-4B8C-83A1-F6EECF244321}">
                <p14:modId xmlns:p14="http://schemas.microsoft.com/office/powerpoint/2010/main" val="1124734562"/>
              </p:ext>
            </p:extLst>
          </p:nvPr>
        </p:nvGraphicFramePr>
        <p:xfrm>
          <a:off x="889948" y="1232864"/>
          <a:ext cx="3551584" cy="3513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476444"/>
                <a:gridCol w="2075140"/>
              </a:tblGrid>
              <a:tr h="858955">
                <a:tc>
                  <a:txBody>
                    <a:bodyPr/>
                    <a:lstStyle/>
                    <a:p>
                      <a:pPr algn="ctr">
                        <a:defRPr sz="2400" b="0" i="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3000" dirty="0">
                          <a:solidFill>
                            <a:srgbClr val="C0000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2010</a:t>
                      </a:r>
                    </a:p>
                  </a:txBody>
                  <a:tcPr marL="45720" marR="45720" anchor="ctr" horzOverflow="overflow"/>
                </a:tc>
              </a:tr>
              <a:tr h="936335"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Storage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50+MB/s</a:t>
                      </a:r>
                    </a:p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(HDD)</a:t>
                      </a:r>
                    </a:p>
                  </a:txBody>
                  <a:tcPr marL="45720" marR="45720" anchor="ctr" horzOverflow="overflow"/>
                </a:tc>
              </a:tr>
              <a:tr h="858955"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Network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1Gbps</a:t>
                      </a:r>
                    </a:p>
                  </a:txBody>
                  <a:tcPr marL="45720" marR="45720" anchor="ctr" horzOverflow="overflow"/>
                </a:tc>
              </a:tr>
              <a:tr h="858955"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 dirty="0" smtClean="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CPU</a:t>
                      </a:r>
                      <a:endParaRPr sz="2400" dirty="0">
                        <a:solidFill>
                          <a:srgbClr val="606060"/>
                        </a:solidFill>
                        <a:latin typeface="Source Sans Pro Light"/>
                        <a:ea typeface="Source Sans Pro Light"/>
                        <a:cs typeface="Source Sans Pro Light"/>
                        <a:sym typeface="Source Sans Pro Light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 dirty="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~3GHz</a:t>
                      </a:r>
                    </a:p>
                  </a:txBody>
                  <a:tcPr marL="45720" marR="45720" anchor="ctr" horzOverflow="overflow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1" y="3100057"/>
            <a:ext cx="704530" cy="704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61" y="2295235"/>
            <a:ext cx="694229" cy="6942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11" y="3939222"/>
            <a:ext cx="739535" cy="73953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xfrm>
            <a:off x="169862" y="206375"/>
            <a:ext cx="8850314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>
                <a:latin typeface="Source Sans Pro" charset="0"/>
                <a:ea typeface="Source Sans Pro" charset="0"/>
                <a:cs typeface="Source Sans Pro" charset="0"/>
              </a:rPr>
              <a:t>Hardware Trends</a:t>
            </a:r>
          </a:p>
        </p:txBody>
      </p:sp>
      <p:graphicFrame>
        <p:nvGraphicFramePr>
          <p:cNvPr id="185" name="Table 185"/>
          <p:cNvGraphicFramePr/>
          <p:nvPr>
            <p:extLst>
              <p:ext uri="{D42A27DB-BD31-4B8C-83A1-F6EECF244321}">
                <p14:modId xmlns:p14="http://schemas.microsoft.com/office/powerpoint/2010/main" val="505593010"/>
              </p:ext>
            </p:extLst>
          </p:nvPr>
        </p:nvGraphicFramePr>
        <p:xfrm>
          <a:off x="889948" y="1232864"/>
          <a:ext cx="7633470" cy="3513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476444"/>
                <a:gridCol w="2075140"/>
                <a:gridCol w="2040943"/>
                <a:gridCol w="2040943"/>
              </a:tblGrid>
              <a:tr h="858955">
                <a:tc>
                  <a:txBody>
                    <a:bodyPr/>
                    <a:lstStyle/>
                    <a:p>
                      <a:pPr algn="ctr">
                        <a:defRPr sz="2400" b="0" i="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3000" dirty="0">
                          <a:solidFill>
                            <a:srgbClr val="959595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2010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3000" dirty="0">
                          <a:solidFill>
                            <a:srgbClr val="C0000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2016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2400" b="0" i="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45720" marR="45720" anchor="ctr" horzOverflow="overflow"/>
                </a:tc>
              </a:tr>
              <a:tr h="936335"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Storage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959595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50+MB/s</a:t>
                      </a:r>
                    </a:p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959595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(HDD)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500+MB/s</a:t>
                      </a:r>
                    </a:p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(SSD)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endParaRPr/>
                    </a:p>
                  </a:txBody>
                  <a:tcPr marL="45720" marR="45720" anchor="ctr" horzOverflow="overflow"/>
                </a:tc>
              </a:tr>
              <a:tr h="858955"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Network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959595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1Gbps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10Gbps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endParaRPr/>
                    </a:p>
                  </a:txBody>
                  <a:tcPr marL="45720" marR="45720" anchor="ctr" horzOverflow="overflow"/>
                </a:tc>
              </a:tr>
              <a:tr h="858955"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CPU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959595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~3GHz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~3GHz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endParaRPr dirty="0"/>
                    </a:p>
                  </a:txBody>
                  <a:tcPr marL="45720" marR="45720" anchor="ctr" horzOverflow="overflow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1" y="3100057"/>
            <a:ext cx="704530" cy="704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61" y="2295235"/>
            <a:ext cx="694229" cy="6942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11" y="3939222"/>
            <a:ext cx="739535" cy="73953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xfrm>
            <a:off x="169862" y="206375"/>
            <a:ext cx="8850314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>
                <a:latin typeface="Source Sans Pro" charset="0"/>
                <a:ea typeface="Source Sans Pro" charset="0"/>
                <a:cs typeface="Source Sans Pro" charset="0"/>
              </a:rPr>
              <a:t>Hardware Trends</a:t>
            </a:r>
          </a:p>
        </p:txBody>
      </p:sp>
      <p:graphicFrame>
        <p:nvGraphicFramePr>
          <p:cNvPr id="188" name="Table 188"/>
          <p:cNvGraphicFramePr/>
          <p:nvPr>
            <p:extLst>
              <p:ext uri="{D42A27DB-BD31-4B8C-83A1-F6EECF244321}">
                <p14:modId xmlns:p14="http://schemas.microsoft.com/office/powerpoint/2010/main" val="2021303708"/>
              </p:ext>
            </p:extLst>
          </p:nvPr>
        </p:nvGraphicFramePr>
        <p:xfrm>
          <a:off x="889948" y="1232864"/>
          <a:ext cx="7633470" cy="3513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476444"/>
                <a:gridCol w="2075140"/>
                <a:gridCol w="2040943"/>
                <a:gridCol w="2040943"/>
              </a:tblGrid>
              <a:tr h="858955">
                <a:tc>
                  <a:txBody>
                    <a:bodyPr/>
                    <a:lstStyle/>
                    <a:p>
                      <a:pPr algn="ctr">
                        <a:defRPr sz="2400" b="0" i="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3000" dirty="0">
                          <a:solidFill>
                            <a:srgbClr val="959595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2010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3000" dirty="0">
                          <a:solidFill>
                            <a:srgbClr val="C0000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2016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2400" b="0" i="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45720" marR="45720" anchor="ctr" horzOverflow="overflow"/>
                </a:tc>
              </a:tr>
              <a:tr h="936335"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 dirty="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Storage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959595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50+MB/s</a:t>
                      </a:r>
                    </a:p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959595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(HDD)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500+MB/s</a:t>
                      </a:r>
                    </a:p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(SSD)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10X</a:t>
                      </a:r>
                    </a:p>
                  </a:txBody>
                  <a:tcPr marL="45720" marR="45720" anchor="ctr" horzOverflow="overflow"/>
                </a:tc>
              </a:tr>
              <a:tr h="858955"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Network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959595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1Gbps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10Gbps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10X</a:t>
                      </a:r>
                    </a:p>
                  </a:txBody>
                  <a:tcPr marL="45720" marR="45720" anchor="ctr" horzOverflow="overflow"/>
                </a:tc>
              </a:tr>
              <a:tr h="858955"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CPU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959595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~3GHz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>
                          <a:solidFill>
                            <a:srgbClr val="606060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~3GHz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2400" dirty="0">
                          <a:solidFill>
                            <a:srgbClr val="606060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☹</a:t>
                      </a:r>
                    </a:p>
                  </a:txBody>
                  <a:tcPr marL="45720" marR="45720" anchor="ctr" horzOverflow="overflow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1" y="3100057"/>
            <a:ext cx="704530" cy="704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61" y="2295235"/>
            <a:ext cx="694229" cy="6942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11" y="3939222"/>
            <a:ext cx="739535" cy="73953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xfrm>
            <a:off x="169862" y="206375"/>
            <a:ext cx="8850314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>
                <a:latin typeface="Source Sans Pro" charset="0"/>
                <a:ea typeface="Source Sans Pro" charset="0"/>
                <a:cs typeface="Source Sans Pro" charset="0"/>
              </a:rPr>
              <a:t>On the flip side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xfrm>
            <a:off x="169862" y="1312862"/>
            <a:ext cx="8850314" cy="339407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Spark IO has been optimized</a:t>
            </a:r>
          </a:p>
          <a:p>
            <a:pPr marL="628650" lvl="1" indent="-171450">
              <a:spcBef>
                <a:spcPts val="400"/>
              </a:spcBef>
              <a:buFont typeface="Arial"/>
              <a:defRPr sz="2000"/>
            </a:pP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Reduce IO by pruning input data that is not needed</a:t>
            </a:r>
          </a:p>
          <a:p>
            <a:pPr marL="628650" lvl="1" indent="-171450">
              <a:spcBef>
                <a:spcPts val="400"/>
              </a:spcBef>
              <a:buFont typeface="Arial"/>
              <a:defRPr sz="2000"/>
            </a:pP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New shuffle and network implementations (2014 sort record)</a:t>
            </a:r>
          </a:p>
          <a:p>
            <a:endParaRPr sz="2000" dirty="0"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Data formats have improved</a:t>
            </a:r>
          </a:p>
          <a:p>
            <a:pPr marL="628650" lvl="1" indent="-171450">
              <a:spcBef>
                <a:spcPts val="400"/>
              </a:spcBef>
              <a:buFont typeface="Arial"/>
              <a:defRPr sz="2000"/>
            </a:pP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E.g. Parquet is a “dense” columnar format</a:t>
            </a:r>
          </a:p>
          <a:p>
            <a:pPr marL="0" indent="0">
              <a:spcBef>
                <a:spcPts val="400"/>
              </a:spcBef>
              <a:defRPr sz="2000"/>
            </a:pPr>
            <a:endParaRPr dirty="0">
              <a:latin typeface="Source Sans Pro" charset="0"/>
              <a:ea typeface="Source Sans Pro" charset="0"/>
              <a:cs typeface="Source Sans Pro" charset="0"/>
            </a:endParaRPr>
          </a:p>
          <a:p>
            <a:pPr marL="0" indent="0">
              <a:spcBef>
                <a:spcPts val="400"/>
              </a:spcBef>
              <a:defRPr sz="2000"/>
            </a:pPr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CPU </a:t>
            </a:r>
            <a:r>
              <a:rPr dirty="0" smtClean="0">
                <a:latin typeface="Source Sans Pro" charset="0"/>
                <a:ea typeface="Source Sans Pro" charset="0"/>
                <a:cs typeface="Source Sans Pro" charset="0"/>
              </a:rPr>
              <a:t>increasingly </a:t>
            </a: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the bottleneck; trend expected to continue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xfrm>
            <a:off x="169862" y="206375"/>
            <a:ext cx="8850314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>
                <a:latin typeface="Source Sans Pro" charset="0"/>
                <a:ea typeface="Source Sans Pro" charset="0"/>
                <a:cs typeface="Source Sans Pro" charset="0"/>
              </a:rPr>
              <a:t>Goals of Project Tungsten</a:t>
            </a:r>
          </a:p>
        </p:txBody>
      </p:sp>
      <p:sp>
        <p:nvSpPr>
          <p:cNvPr id="194" name="Shape 194"/>
          <p:cNvSpPr>
            <a:spLocks noGrp="1"/>
          </p:cNvSpPr>
          <p:nvPr>
            <p:ph type="body" idx="1"/>
          </p:nvPr>
        </p:nvSpPr>
        <p:spPr>
          <a:xfrm>
            <a:off x="169862" y="1312862"/>
            <a:ext cx="8850314" cy="339407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/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Substantially improve the </a:t>
            </a:r>
            <a:r>
              <a:rPr dirty="0">
                <a:latin typeface="Source Sans Pro" charset="0"/>
                <a:ea typeface="Source Sans Pro" charset="0"/>
                <a:cs typeface="Source Sans Pro" charset="0"/>
                <a:sym typeface="Source Sans Pro"/>
              </a:rPr>
              <a:t>memory and CPU</a:t>
            </a: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 efficiency of Spark </a:t>
            </a:r>
            <a:r>
              <a:rPr dirty="0">
                <a:solidFill>
                  <a:srgbClr val="00B0F0"/>
                </a:solidFill>
                <a:latin typeface="Source Sans Pro" charset="0"/>
                <a:ea typeface="Source Sans Pro" charset="0"/>
                <a:cs typeface="Source Sans Pro" charset="0"/>
              </a:rPr>
              <a:t>backend execution</a:t>
            </a:r>
            <a:r>
              <a:rPr dirty="0">
                <a:latin typeface="Source Sans Pro" charset="0"/>
                <a:ea typeface="Source Sans Pro" charset="0"/>
                <a:cs typeface="Source Sans Pro" charset="0"/>
              </a:rPr>
              <a:t> and push performance closer to the limits of modern hardware.</a:t>
            </a:r>
          </a:p>
          <a:p>
            <a:pPr marL="0" indent="0"/>
            <a:endParaRPr dirty="0">
              <a:latin typeface="Source Sans Pro" charset="0"/>
              <a:ea typeface="Source Sans Pro" charset="0"/>
              <a:cs typeface="Source Sans Pro" charset="0"/>
            </a:endParaRPr>
          </a:p>
          <a:p>
            <a:pPr marL="0" indent="0"/>
            <a:endParaRPr dirty="0">
              <a:latin typeface="Source Sans Pro" charset="0"/>
              <a:ea typeface="Source Sans Pro" charset="0"/>
              <a:cs typeface="Source Sans Pro" charset="0"/>
            </a:endParaRPr>
          </a:p>
          <a:p>
            <a:pPr marL="0" indent="0">
              <a:spcBef>
                <a:spcPts val="300"/>
              </a:spcBef>
            </a:pPr>
            <a:endParaRPr lang="en-US" sz="1600" dirty="0" smtClean="0">
              <a:latin typeface="Source Sans Pro" charset="0"/>
              <a:ea typeface="Source Sans Pro" charset="0"/>
              <a:cs typeface="Source Sans Pro" charset="0"/>
            </a:endParaRPr>
          </a:p>
          <a:p>
            <a:pPr marL="0" indent="0">
              <a:spcBef>
                <a:spcPts val="300"/>
              </a:spcBef>
            </a:pP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 marL="0" indent="0">
              <a:spcBef>
                <a:spcPts val="300"/>
              </a:spcBef>
            </a:pPr>
            <a:endParaRPr lang="en-US" sz="1600" dirty="0" smtClean="0">
              <a:latin typeface="Source Sans Pro" charset="0"/>
              <a:ea typeface="Source Sans Pro" charset="0"/>
              <a:cs typeface="Source Sans Pro" charset="0"/>
            </a:endParaRPr>
          </a:p>
          <a:p>
            <a:pPr marL="0" indent="0">
              <a:spcBef>
                <a:spcPts val="300"/>
              </a:spcBef>
            </a:pP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 marL="0" indent="0">
              <a:spcBef>
                <a:spcPts val="300"/>
              </a:spcBef>
            </a:pPr>
            <a:endParaRPr lang="en-US" sz="1600" dirty="0" smtClean="0">
              <a:latin typeface="Source Sans Pro" charset="0"/>
              <a:ea typeface="Source Sans Pro" charset="0"/>
              <a:cs typeface="Source Sans Pro" charset="0"/>
            </a:endParaRPr>
          </a:p>
          <a:p>
            <a:pPr marL="0" indent="0">
              <a:spcBef>
                <a:spcPts val="300"/>
              </a:spcBef>
            </a:pPr>
            <a:endParaRPr lang="en-US" sz="16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 marL="0" indent="0">
              <a:spcBef>
                <a:spcPts val="300"/>
              </a:spcBef>
            </a:pPr>
            <a:r>
              <a:rPr sz="1600" dirty="0" smtClean="0">
                <a:latin typeface="Source Sans Pro" charset="0"/>
                <a:ea typeface="Source Sans Pro" charset="0"/>
                <a:cs typeface="Source Sans Pro" charset="0"/>
              </a:rPr>
              <a:t>Note </a:t>
            </a:r>
            <a:r>
              <a:rPr sz="1600" dirty="0">
                <a:latin typeface="Source Sans Pro" charset="0"/>
                <a:ea typeface="Source Sans Pro" charset="0"/>
                <a:cs typeface="Source Sans Pro" charset="0"/>
              </a:rPr>
              <a:t>the focus on “execution” not “optimizer”: </a:t>
            </a:r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relatively </a:t>
            </a:r>
            <a:r>
              <a:rPr sz="1600" dirty="0" smtClean="0">
                <a:latin typeface="Source Sans Pro" charset="0"/>
                <a:ea typeface="Source Sans Pro" charset="0"/>
                <a:cs typeface="Source Sans Pro" charset="0"/>
              </a:rPr>
              <a:t>easy </a:t>
            </a:r>
            <a:r>
              <a:rPr sz="1600" dirty="0">
                <a:latin typeface="Source Sans Pro" charset="0"/>
                <a:ea typeface="Source Sans Pro" charset="0"/>
                <a:cs typeface="Source Sans Pro" charset="0"/>
              </a:rPr>
              <a:t>to pick broadcast </a:t>
            </a:r>
            <a:r>
              <a:rPr lang="en-US" sz="1600" dirty="0" smtClean="0">
                <a:latin typeface="Source Sans Pro" charset="0"/>
                <a:ea typeface="Source Sans Pro" charset="0"/>
                <a:cs typeface="Source Sans Pro" charset="0"/>
              </a:rPr>
              <a:t>hash </a:t>
            </a:r>
            <a:r>
              <a:rPr sz="1600" dirty="0" smtClean="0">
                <a:latin typeface="Source Sans Pro" charset="0"/>
                <a:ea typeface="Source Sans Pro" charset="0"/>
                <a:cs typeface="Source Sans Pro" charset="0"/>
              </a:rPr>
              <a:t>join </a:t>
            </a:r>
            <a:r>
              <a:rPr sz="1600" dirty="0">
                <a:latin typeface="Source Sans Pro" charset="0"/>
                <a:ea typeface="Source Sans Pro" charset="0"/>
                <a:cs typeface="Source Sans Pro" charset="0"/>
              </a:rPr>
              <a:t>that is 1000X faster than Cartesian join, but hard to optimize broadcast join to be an order of magnitude faster.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993" t="21503" r="12854" b="29517"/>
          <a:stretch/>
        </p:blipFill>
        <p:spPr>
          <a:xfrm>
            <a:off x="2089470" y="2183139"/>
            <a:ext cx="4680825" cy="17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002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body" sz="half" idx="1"/>
          </p:nvPr>
        </p:nvSpPr>
        <p:spPr>
          <a:xfrm>
            <a:off x="169862" y="1313040"/>
            <a:ext cx="4231451" cy="3445575"/>
          </a:xfrm>
          <a:prstGeom prst="rect">
            <a:avLst/>
          </a:prstGeom>
        </p:spPr>
        <p:txBody>
          <a:bodyPr/>
          <a:lstStyle/>
          <a:p>
            <a:pPr algn="ctr"/>
            <a:r>
              <a:rPr>
                <a:latin typeface="Source Sans Pro" charset="0"/>
                <a:ea typeface="Source Sans Pro" charset="0"/>
                <a:cs typeface="Source Sans Pro" charset="0"/>
              </a:rPr>
              <a:t>Phase 1</a:t>
            </a:r>
          </a:p>
          <a:p>
            <a:pPr algn="ctr"/>
            <a:r>
              <a:rPr>
                <a:latin typeface="Source Sans Pro" charset="0"/>
                <a:ea typeface="Source Sans Pro" charset="0"/>
                <a:cs typeface="Source Sans Pro" charset="0"/>
              </a:rPr>
              <a:t>Foundation</a:t>
            </a:r>
          </a:p>
          <a:p>
            <a:pPr algn="ctr"/>
            <a:endParaRPr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spcBef>
                <a:spcPts val="400"/>
              </a:spcBef>
            </a:pPr>
            <a:r>
              <a:rPr sz="2000">
                <a:latin typeface="Source Sans Pro" charset="0"/>
                <a:ea typeface="Source Sans Pro" charset="0"/>
                <a:cs typeface="Source Sans Pro" charset="0"/>
              </a:rPr>
              <a:t>Memory Management</a:t>
            </a:r>
          </a:p>
          <a:p>
            <a:pPr algn="ctr">
              <a:spcBef>
                <a:spcPts val="400"/>
              </a:spcBef>
            </a:pPr>
            <a:r>
              <a:rPr sz="2000">
                <a:latin typeface="Source Sans Pro" charset="0"/>
                <a:ea typeface="Source Sans Pro" charset="0"/>
                <a:cs typeface="Source Sans Pro" charset="0"/>
              </a:rPr>
              <a:t>Code Generation</a:t>
            </a:r>
          </a:p>
          <a:p>
            <a:pPr algn="ctr">
              <a:spcBef>
                <a:spcPts val="400"/>
              </a:spcBef>
            </a:pPr>
            <a:r>
              <a:rPr sz="2000">
                <a:latin typeface="Source Sans Pro" charset="0"/>
                <a:ea typeface="Source Sans Pro" charset="0"/>
                <a:cs typeface="Source Sans Pro" charset="0"/>
              </a:rPr>
              <a:t>Cache-aware Algorithms</a:t>
            </a:r>
          </a:p>
        </p:txBody>
      </p:sp>
      <p:sp>
        <p:nvSpPr>
          <p:cNvPr id="197" name="Shape 197"/>
          <p:cNvSpPr/>
          <p:nvPr/>
        </p:nvSpPr>
        <p:spPr>
          <a:xfrm>
            <a:off x="4620767" y="1313040"/>
            <a:ext cx="4399408" cy="3445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42900" indent="-342900" algn="ctr">
              <a:spcBef>
                <a:spcPts val="500"/>
              </a:spcBef>
              <a:defRPr sz="240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>
                <a:latin typeface="Source Sans Pro" charset="0"/>
                <a:ea typeface="Source Sans Pro" charset="0"/>
                <a:cs typeface="Source Sans Pro" charset="0"/>
              </a:rPr>
              <a:t>Phase 2</a:t>
            </a:r>
          </a:p>
          <a:p>
            <a:pPr marL="342900" indent="-342900" algn="ctr">
              <a:spcBef>
                <a:spcPts val="500"/>
              </a:spcBef>
              <a:defRPr sz="240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>
                <a:latin typeface="Source Sans Pro" charset="0"/>
                <a:ea typeface="Source Sans Pro" charset="0"/>
                <a:cs typeface="Source Sans Pro" charset="0"/>
              </a:rPr>
              <a:t>Order-of-magnitude Faster</a:t>
            </a:r>
          </a:p>
          <a:p>
            <a:pPr marL="342900" indent="-342900" algn="ctr">
              <a:spcBef>
                <a:spcPts val="500"/>
              </a:spcBef>
              <a:defRPr sz="240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 algn="ctr">
              <a:spcBef>
                <a:spcPts val="400"/>
              </a:spcBef>
              <a:defRPr sz="240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sz="2000">
                <a:latin typeface="Source Sans Pro" charset="0"/>
                <a:ea typeface="Source Sans Pro" charset="0"/>
                <a:cs typeface="Source Sans Pro" charset="0"/>
              </a:rPr>
              <a:t>Whole-stage Codegen</a:t>
            </a:r>
          </a:p>
          <a:p>
            <a:pPr marL="342900" indent="-342900" algn="ctr">
              <a:spcBef>
                <a:spcPts val="400"/>
              </a:spcBef>
              <a:defRPr sz="2400">
                <a:solidFill>
                  <a:srgbClr val="40404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sz="2000">
                <a:latin typeface="Source Sans Pro" charset="0"/>
                <a:ea typeface="Source Sans Pro" charset="0"/>
                <a:cs typeface="Source Sans Pro" charset="0"/>
              </a:rPr>
              <a:t>Vectorization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A3B5"/>
      </a:accent1>
      <a:accent2>
        <a:srgbClr val="EC541B"/>
      </a:accent2>
      <a:accent3>
        <a:srgbClr val="1AA756"/>
      </a:accent3>
      <a:accent4>
        <a:srgbClr val="E2151C"/>
      </a:accent4>
      <a:accent5>
        <a:srgbClr val="646464"/>
      </a:accent5>
      <a:accent6>
        <a:srgbClr val="DC3D08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A3B5"/>
      </a:accent1>
      <a:accent2>
        <a:srgbClr val="EC541B"/>
      </a:accent2>
      <a:accent3>
        <a:srgbClr val="1AA756"/>
      </a:accent3>
      <a:accent4>
        <a:srgbClr val="E2151C"/>
      </a:accent4>
      <a:accent5>
        <a:srgbClr val="646464"/>
      </a:accent5>
      <a:accent6>
        <a:srgbClr val="DC3D08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4372</TotalTime>
  <Words>1078</Words>
  <Application>Microsoft Macintosh PowerPoint</Application>
  <PresentationFormat>On-screen Show (16:9)</PresentationFormat>
  <Paragraphs>271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5" baseType="lpstr">
      <vt:lpstr>.AppleSystemUIFont</vt:lpstr>
      <vt:lpstr>Calibri</vt:lpstr>
      <vt:lpstr>Consolas</vt:lpstr>
      <vt:lpstr>Helvetica</vt:lpstr>
      <vt:lpstr>Helvetica Neue</vt:lpstr>
      <vt:lpstr>MS PGothic</vt:lpstr>
      <vt:lpstr>Newslab</vt:lpstr>
      <vt:lpstr>Newslab Book</vt:lpstr>
      <vt:lpstr>Newslab Thin</vt:lpstr>
      <vt:lpstr>Source Sans Pro</vt:lpstr>
      <vt:lpstr>Source Sans Pro Light</vt:lpstr>
      <vt:lpstr>Source Sans Pro Semibold</vt:lpstr>
      <vt:lpstr>Symbol</vt:lpstr>
      <vt:lpstr>Wingdings</vt:lpstr>
      <vt:lpstr>Arial</vt:lpstr>
      <vt:lpstr>Default</vt:lpstr>
      <vt:lpstr>Apache Spark’s Performance Project Tungsten and Beyond</vt:lpstr>
      <vt:lpstr>About Me</vt:lpstr>
      <vt:lpstr>Hardware Trends</vt:lpstr>
      <vt:lpstr>Hardware Trends</vt:lpstr>
      <vt:lpstr>Hardware Trends</vt:lpstr>
      <vt:lpstr>Hardware Trends</vt:lpstr>
      <vt:lpstr>On the flip side</vt:lpstr>
      <vt:lpstr>Goals of Project Tungsten</vt:lpstr>
      <vt:lpstr>PowerPoint Presentation</vt:lpstr>
      <vt:lpstr>Phase 1 Laying The Foundation</vt:lpstr>
      <vt:lpstr>Summary</vt:lpstr>
      <vt:lpstr>Phase 2 Order-of-magnitude Faster</vt:lpstr>
      <vt:lpstr>Going back to the fundamentals</vt:lpstr>
      <vt:lpstr>PowerPoint Presentation</vt:lpstr>
      <vt:lpstr>PowerPoint Presentation</vt:lpstr>
      <vt:lpstr>Volcano Iterator Model</vt:lpstr>
      <vt:lpstr>PowerPoint Presentation</vt:lpstr>
      <vt:lpstr>PowerPoint Presentation</vt:lpstr>
      <vt:lpstr>PowerPoint Presentation</vt:lpstr>
      <vt:lpstr>How does a student beat 30 years of research?</vt:lpstr>
      <vt:lpstr>Whole-stage Codegen</vt:lpstr>
      <vt:lpstr>Whole-stage Codegen: Planner</vt:lpstr>
      <vt:lpstr>Whole-stage Codegen: Spark as a “Compiler”</vt:lpstr>
      <vt:lpstr>PowerPoint Presentation</vt:lpstr>
      <vt:lpstr>But there are things we can’t fuse</vt:lpstr>
      <vt:lpstr>Columnar in memory format</vt:lpstr>
      <vt:lpstr>Why columnar?</vt:lpstr>
      <vt:lpstr>PowerPoint Presentation</vt:lpstr>
      <vt:lpstr>Putting it All Together</vt:lpstr>
      <vt:lpstr>Demo</vt:lpstr>
      <vt:lpstr>Operator Benchmarks: Cost/Row (ns)</vt:lpstr>
      <vt:lpstr>Operator Benchmarks: Cost/Row (ns)</vt:lpstr>
      <vt:lpstr>Operator Benchmarks: Cost/Row (ns)</vt:lpstr>
      <vt:lpstr>Operator Benchmarks: Cost/Row (ns)</vt:lpstr>
      <vt:lpstr>TPC-DS (Scale Factor 1500, 100 cores)</vt:lpstr>
      <vt:lpstr>What’s Next?</vt:lpstr>
      <vt:lpstr>Spark 2.1, 2.2 and beyond</vt:lpstr>
      <vt:lpstr>Questions?</vt:lpstr>
      <vt:lpstr>Further Reading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Tungsten Phase II Joining a Billion Rows per Second on a Laptop</dc:title>
  <cp:lastModifiedBy>Microsoft Office User</cp:lastModifiedBy>
  <cp:revision>148</cp:revision>
  <cp:lastPrinted>2016-10-26T02:54:56Z</cp:lastPrinted>
  <dcterms:modified xsi:type="dcterms:W3CDTF">2016-11-03T18:26:38Z</dcterms:modified>
</cp:coreProperties>
</file>